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5" r:id="rId2"/>
    <p:sldId id="294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2" r:id="rId18"/>
    <p:sldId id="274" r:id="rId19"/>
    <p:sldId id="276" r:id="rId20"/>
    <p:sldId id="277" r:id="rId21"/>
    <p:sldId id="278" r:id="rId22"/>
    <p:sldId id="279" r:id="rId23"/>
    <p:sldId id="280" r:id="rId24"/>
    <p:sldId id="282" r:id="rId25"/>
    <p:sldId id="284" r:id="rId26"/>
    <p:sldId id="283" r:id="rId27"/>
    <p:sldId id="285" r:id="rId28"/>
    <p:sldId id="286" r:id="rId29"/>
    <p:sldId id="288" r:id="rId30"/>
    <p:sldId id="289" r:id="rId31"/>
    <p:sldId id="290" r:id="rId32"/>
    <p:sldId id="291" r:id="rId33"/>
    <p:sldId id="292" r:id="rId34"/>
    <p:sldId id="293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90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F984C-2259-4983-AB5E-0FBC9462EF14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0D29-AA7F-473B-9A64-9353A907C2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5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F984C-2259-4983-AB5E-0FBC9462EF14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0D29-AA7F-473B-9A64-9353A907C2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312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F984C-2259-4983-AB5E-0FBC9462EF14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0D29-AA7F-473B-9A64-9353A907C2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239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F984C-2259-4983-AB5E-0FBC9462EF14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0D29-AA7F-473B-9A64-9353A907C2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039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F984C-2259-4983-AB5E-0FBC9462EF14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0D29-AA7F-473B-9A64-9353A907C2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937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F984C-2259-4983-AB5E-0FBC9462EF14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0D29-AA7F-473B-9A64-9353A907C2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625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F984C-2259-4983-AB5E-0FBC9462EF14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0D29-AA7F-473B-9A64-9353A907C2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401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F984C-2259-4983-AB5E-0FBC9462EF14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0D29-AA7F-473B-9A64-9353A907C2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529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F984C-2259-4983-AB5E-0FBC9462EF14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0D29-AA7F-473B-9A64-9353A907C2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216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F984C-2259-4983-AB5E-0FBC9462EF14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0D29-AA7F-473B-9A64-9353A907C2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754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F984C-2259-4983-AB5E-0FBC9462EF14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0D29-AA7F-473B-9A64-9353A907C2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068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F984C-2259-4983-AB5E-0FBC9462EF14}" type="datetimeFigureOut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40D29-AA7F-473B-9A64-9353A907C2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45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lectronics - 536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1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25544"/>
            <a:ext cx="12192000" cy="6858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57409" y="-25544"/>
            <a:ext cx="3150233" cy="19484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89673" l="1566" r="89875">
                        <a14:foregroundMark x1="1670" y1="30120" x2="32985" y2="8434"/>
                        <a14:foregroundMark x1="1983" y1="78141" x2="15866" y2="64888"/>
                        <a14:foregroundMark x1="2192" y1="67814" x2="4175" y2="26678"/>
                        <a14:foregroundMark x1="25783" y1="6368" x2="70564" y2="3270"/>
                        <a14:foregroundMark x1="4489" y1="15318" x2="12213" y2="8778"/>
                        <a14:foregroundMark x1="85595" y1="2065" x2="87787" y2="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7614" y="-22848"/>
            <a:ext cx="11323529" cy="68674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89673" l="1566" r="89875">
                        <a14:foregroundMark x1="1670" y1="30120" x2="32985" y2="8434"/>
                        <a14:foregroundMark x1="1983" y1="78141" x2="15866" y2="64888"/>
                        <a14:foregroundMark x1="2192" y1="67814" x2="4175" y2="26678"/>
                        <a14:foregroundMark x1="25783" y1="6368" x2="70564" y2="3270"/>
                        <a14:foregroundMark x1="4489" y1="15318" x2="12213" y2="8778"/>
                        <a14:foregroundMark x1="85595" y1="2065" x2="87787" y2="0"/>
                      </a14:backgroundRemoval>
                    </a14:imgEffect>
                  </a14:imgLayer>
                </a14:imgProps>
              </a:ext>
            </a:extLst>
          </a:blip>
          <a:srcRect r="95594"/>
          <a:stretch/>
        </p:blipFill>
        <p:spPr>
          <a:xfrm>
            <a:off x="590688" y="230681"/>
            <a:ext cx="498954" cy="68674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89673" l="1566" r="89875">
                        <a14:foregroundMark x1="1670" y1="30120" x2="32985" y2="8434"/>
                        <a14:foregroundMark x1="1983" y1="78141" x2="15866" y2="64888"/>
                        <a14:foregroundMark x1="2192" y1="67814" x2="4175" y2="26678"/>
                        <a14:foregroundMark x1="25783" y1="6368" x2="70564" y2="3270"/>
                        <a14:foregroundMark x1="4489" y1="15318" x2="12213" y2="8778"/>
                        <a14:foregroundMark x1="85595" y1="2065" x2="87787" y2="0"/>
                      </a14:backgroundRemoval>
                    </a14:imgEffect>
                  </a14:imgLayer>
                </a14:imgProps>
              </a:ext>
            </a:extLst>
          </a:blip>
          <a:srcRect r="95594"/>
          <a:stretch/>
        </p:blipFill>
        <p:spPr>
          <a:xfrm>
            <a:off x="-57409" y="585585"/>
            <a:ext cx="498954" cy="68674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89673" l="1566" r="89875">
                        <a14:foregroundMark x1="1670" y1="30120" x2="32985" y2="8434"/>
                        <a14:foregroundMark x1="1983" y1="78141" x2="15866" y2="64888"/>
                        <a14:foregroundMark x1="2192" y1="67814" x2="4175" y2="26678"/>
                        <a14:foregroundMark x1="25783" y1="6368" x2="70564" y2="3270"/>
                        <a14:foregroundMark x1="4489" y1="15318" x2="12213" y2="8778"/>
                        <a14:foregroundMark x1="85595" y1="2065" x2="87787" y2="0"/>
                      </a14:backgroundRemoval>
                    </a14:imgEffect>
                  </a14:imgLayer>
                </a14:imgProps>
              </a:ext>
            </a:extLst>
          </a:blip>
          <a:srcRect r="95766" b="14054"/>
          <a:stretch/>
        </p:blipFill>
        <p:spPr>
          <a:xfrm>
            <a:off x="192865" y="458238"/>
            <a:ext cx="479488" cy="59022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50266" y="1355952"/>
            <a:ext cx="5373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B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반 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이권성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손성우 이정우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75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05600"/>
            <a:ext cx="12192000" cy="2057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17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79654"/>
          <a:stretch/>
        </p:blipFill>
        <p:spPr>
          <a:xfrm>
            <a:off x="0" y="968828"/>
            <a:ext cx="3418114" cy="2061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6852" y="507163"/>
            <a:ext cx="3224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1C1C1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3.EDA</a:t>
            </a:r>
            <a:endParaRPr lang="ko-KR" altLang="en-US" sz="2400" dirty="0">
              <a:solidFill>
                <a:srgbClr val="1C1C1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7895" y="495300"/>
            <a:ext cx="2885833" cy="62103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307" y="1926081"/>
            <a:ext cx="2994954" cy="30791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735" y="5012264"/>
            <a:ext cx="2657475" cy="120967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990210" y="4973784"/>
            <a:ext cx="904714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/>
              <a:t>다중 출력 문제</a:t>
            </a:r>
            <a:endParaRPr lang="en-US" altLang="ko-KR" b="1" dirty="0"/>
          </a:p>
          <a:p>
            <a:endParaRPr lang="en-US" altLang="ko-KR" sz="1600" dirty="0"/>
          </a:p>
          <a:p>
            <a:r>
              <a:rPr lang="ko-KR" altLang="en-US" sz="1600" dirty="0" smtClean="0"/>
              <a:t> </a:t>
            </a:r>
            <a:r>
              <a:rPr lang="ko-KR" altLang="en-US" sz="1400" dirty="0" smtClean="0"/>
              <a:t>종속변수 </a:t>
            </a:r>
            <a:r>
              <a:rPr lang="en-US" altLang="ko-KR" sz="1400" dirty="0" smtClean="0"/>
              <a:t>y</a:t>
            </a:r>
            <a:r>
              <a:rPr lang="ko-KR" altLang="en-US" sz="1400" dirty="0" smtClean="0"/>
              <a:t>간 상관성이 없다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err="1" smtClean="0"/>
              <a:t>종속변수별</a:t>
            </a:r>
            <a:r>
              <a:rPr lang="ko-KR" altLang="en-US" sz="1400" dirty="0" smtClean="0"/>
              <a:t> 독립적인 모델 구축하여 다중출력 문제 해결</a:t>
            </a:r>
            <a:endParaRPr lang="en-US" altLang="ko-KR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1290479" y="578023"/>
            <a:ext cx="90471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상관 분석</a:t>
            </a:r>
            <a:endParaRPr lang="en-US" altLang="ko-KR" dirty="0"/>
          </a:p>
        </p:txBody>
      </p:sp>
      <p:sp>
        <p:nvSpPr>
          <p:cNvPr id="15" name="왼쪽 중괄호 14"/>
          <p:cNvSpPr/>
          <p:nvPr/>
        </p:nvSpPr>
        <p:spPr>
          <a:xfrm>
            <a:off x="8203746" y="783937"/>
            <a:ext cx="448236" cy="2627438"/>
          </a:xfrm>
          <a:prstGeom prst="leftBr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-922883" y="1338658"/>
            <a:ext cx="9047148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dirty="0" smtClean="0"/>
              <a:t>Feature Engineering</a:t>
            </a:r>
          </a:p>
          <a:p>
            <a:pPr algn="r"/>
            <a:endParaRPr lang="en-US" altLang="ko-KR" sz="1600" dirty="0"/>
          </a:p>
          <a:p>
            <a:pPr algn="r"/>
            <a:r>
              <a:rPr lang="ko-KR" altLang="en-US" sz="1600" dirty="0" smtClean="0"/>
              <a:t> </a:t>
            </a:r>
            <a:r>
              <a:rPr lang="ko-KR" altLang="en-US" sz="1400" dirty="0" smtClean="0"/>
              <a:t>종속변수 </a:t>
            </a:r>
            <a:r>
              <a:rPr lang="en-US" altLang="ko-KR" sz="1400" dirty="0" smtClean="0"/>
              <a:t>y</a:t>
            </a:r>
            <a:r>
              <a:rPr lang="ko-KR" altLang="en-US" sz="1400" dirty="0" smtClean="0"/>
              <a:t>와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src</a:t>
            </a:r>
            <a:r>
              <a:rPr lang="ko-KR" altLang="en-US" sz="1400" dirty="0" smtClean="0"/>
              <a:t>는 상관성이 없다</a:t>
            </a:r>
            <a:r>
              <a:rPr lang="en-US" altLang="ko-KR" sz="1400" dirty="0" smtClean="0"/>
              <a:t>.</a:t>
            </a:r>
          </a:p>
          <a:p>
            <a:pPr algn="r"/>
            <a:r>
              <a:rPr lang="en-US" altLang="ko-KR" sz="1400" dirty="0" smtClean="0"/>
              <a:t>Feature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selection</a:t>
            </a:r>
            <a:r>
              <a:rPr lang="ko-KR" altLang="en-US" sz="1400" dirty="0" smtClean="0"/>
              <a:t>이 필요해 보임</a:t>
            </a:r>
            <a:endParaRPr lang="en-US" altLang="ko-KR" sz="1400" dirty="0" smtClean="0"/>
          </a:p>
          <a:p>
            <a:pPr algn="r"/>
            <a:r>
              <a:rPr lang="en-US" altLang="ko-KR" sz="1400" dirty="0" smtClean="0"/>
              <a:t>(</a:t>
            </a:r>
            <a:r>
              <a:rPr lang="ko-KR" altLang="en-US" sz="1400" dirty="0" smtClean="0"/>
              <a:t>추후 </a:t>
            </a:r>
            <a:r>
              <a:rPr lang="en-US" altLang="ko-KR" sz="1400" dirty="0" smtClean="0"/>
              <a:t>Beer-Lambert Law</a:t>
            </a:r>
            <a:r>
              <a:rPr lang="ko-KR" altLang="en-US" sz="1400" dirty="0" smtClean="0"/>
              <a:t>이용 </a:t>
            </a:r>
            <a:r>
              <a:rPr lang="ko-KR" altLang="en-US" sz="1400" dirty="0" err="1" smtClean="0"/>
              <a:t>흡광도를</a:t>
            </a:r>
            <a:r>
              <a:rPr lang="ko-KR" altLang="en-US" sz="1400" dirty="0" smtClean="0"/>
              <a:t> 이용하여 </a:t>
            </a:r>
            <a:endParaRPr lang="en-US" altLang="ko-KR" sz="1400" dirty="0" smtClean="0"/>
          </a:p>
          <a:p>
            <a:pPr algn="r"/>
            <a:r>
              <a:rPr lang="ko-KR" altLang="en-US" sz="1400" dirty="0" smtClean="0"/>
              <a:t>새로운 </a:t>
            </a:r>
            <a:r>
              <a:rPr lang="en-US" altLang="ko-KR" sz="1400" dirty="0" smtClean="0"/>
              <a:t>Feature</a:t>
            </a:r>
            <a:r>
              <a:rPr lang="ko-KR" altLang="en-US" sz="1400" dirty="0" smtClean="0"/>
              <a:t>생성</a:t>
            </a:r>
            <a:r>
              <a:rPr lang="en-US" altLang="ko-KR" sz="14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3085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05600"/>
            <a:ext cx="12192000" cy="2057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17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79654"/>
          <a:stretch/>
        </p:blipFill>
        <p:spPr>
          <a:xfrm>
            <a:off x="0" y="968828"/>
            <a:ext cx="3418114" cy="2061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6852" y="507163"/>
            <a:ext cx="3224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1C1C1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3.EDA</a:t>
            </a:r>
            <a:endParaRPr lang="ko-KR" altLang="en-US" sz="2400" dirty="0">
              <a:solidFill>
                <a:srgbClr val="1C1C1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95028" y="578023"/>
            <a:ext cx="90471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광원 스펙트럼</a:t>
            </a:r>
            <a:r>
              <a:rPr lang="en-US" altLang="ko-KR" dirty="0"/>
              <a:t>(_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7389" y="1156148"/>
            <a:ext cx="7357222" cy="495163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144852" y="6223742"/>
            <a:ext cx="90471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/>
              <a:t>근적외선 파장의 빛을 뇌에 쪼임</a:t>
            </a:r>
            <a:r>
              <a:rPr lang="en-US" altLang="ko-KR" sz="1400" dirty="0" smtClean="0"/>
              <a:t>! </a:t>
            </a:r>
            <a:r>
              <a:rPr lang="ko-KR" altLang="en-US" sz="1400" dirty="0" err="1" smtClean="0"/>
              <a:t>결측치는</a:t>
            </a:r>
            <a:r>
              <a:rPr lang="ko-KR" altLang="en-US" sz="1400" dirty="0" smtClean="0"/>
              <a:t> 없다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파장마다 세기가 다르다</a:t>
            </a:r>
            <a:r>
              <a:rPr lang="en-US" altLang="ko-KR" sz="1400" dirty="0" smtClean="0"/>
              <a:t>!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32606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05600"/>
            <a:ext cx="12192000" cy="2057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17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79654"/>
          <a:stretch/>
        </p:blipFill>
        <p:spPr>
          <a:xfrm>
            <a:off x="0" y="968828"/>
            <a:ext cx="3418114" cy="2061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6852" y="507163"/>
            <a:ext cx="3224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1C1C1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 EDA</a:t>
            </a:r>
            <a:endParaRPr lang="ko-KR" altLang="en-US" sz="2400" dirty="0">
              <a:solidFill>
                <a:srgbClr val="1C1C1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326037" y="565045"/>
            <a:ext cx="90471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흡광</a:t>
            </a:r>
            <a:r>
              <a:rPr lang="ko-KR" altLang="en-US" dirty="0"/>
              <a:t> 스펙트럼</a:t>
            </a:r>
            <a:r>
              <a:rPr lang="en-US" altLang="ko-KR" dirty="0"/>
              <a:t>(_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709056" y="6198030"/>
            <a:ext cx="90471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 smtClean="0"/>
              <a:t>결측치</a:t>
            </a:r>
            <a:r>
              <a:rPr lang="ko-KR" altLang="en-US" sz="1400" dirty="0" smtClean="0"/>
              <a:t> 존재</a:t>
            </a:r>
            <a:r>
              <a:rPr lang="en-US" altLang="ko-KR" sz="1400" dirty="0" smtClean="0"/>
              <a:t>! </a:t>
            </a:r>
            <a:r>
              <a:rPr lang="ko-KR" altLang="en-US" sz="1400" dirty="0" smtClean="0"/>
              <a:t>빛을 쪼여서 나온 스펙트럼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근적외선 영역 중 어떤 파장의 빛의 세기가 약해졌는지 알 수 있다</a:t>
            </a:r>
            <a:r>
              <a:rPr lang="en-US" altLang="ko-KR" sz="1400" dirty="0" smtClean="0"/>
              <a:t>.</a:t>
            </a:r>
            <a:endParaRPr lang="en-US" altLang="ko-KR" sz="1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7742" y="1196440"/>
            <a:ext cx="7503738" cy="496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3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05600"/>
            <a:ext cx="12192000" cy="2057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17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79654"/>
          <a:stretch/>
        </p:blipFill>
        <p:spPr>
          <a:xfrm>
            <a:off x="0" y="1003450"/>
            <a:ext cx="3418114" cy="2061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" y="460189"/>
            <a:ext cx="5217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1C1C1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r>
              <a:rPr lang="en-US" altLang="ko-KR" sz="2400" dirty="0" smtClean="0">
                <a:solidFill>
                  <a:srgbClr val="1C1C1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DATA PREPROCESSING</a:t>
            </a:r>
            <a:endParaRPr lang="ko-KR" altLang="en-US" sz="2400" dirty="0">
              <a:solidFill>
                <a:srgbClr val="1C1C1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082683" y="1209589"/>
            <a:ext cx="90471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흡광</a:t>
            </a:r>
            <a:r>
              <a:rPr lang="ko-KR" altLang="en-US" dirty="0"/>
              <a:t> 스펙트럼</a:t>
            </a:r>
            <a:r>
              <a:rPr lang="en-US" altLang="ko-KR" dirty="0"/>
              <a:t>(_</a:t>
            </a:r>
            <a:r>
              <a:rPr lang="en-US" altLang="ko-KR" dirty="0" err="1"/>
              <a:t>dst</a:t>
            </a:r>
            <a:r>
              <a:rPr lang="en-US" altLang="ko-KR" dirty="0" smtClean="0"/>
              <a:t>) </a:t>
            </a:r>
            <a:r>
              <a:rPr lang="ko-KR" altLang="en-US" dirty="0" smtClean="0"/>
              <a:t>선형보간 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5316" y="1578921"/>
            <a:ext cx="7278781" cy="495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18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05600"/>
            <a:ext cx="12192000" cy="2057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17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79654"/>
          <a:stretch/>
        </p:blipFill>
        <p:spPr>
          <a:xfrm>
            <a:off x="0" y="1003450"/>
            <a:ext cx="3418114" cy="2061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" y="460189"/>
            <a:ext cx="5217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1C1C1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r>
              <a:rPr lang="en-US" altLang="ko-KR" sz="2400" dirty="0" smtClean="0">
                <a:solidFill>
                  <a:srgbClr val="1C1C1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DATA PREPROCESSING</a:t>
            </a:r>
            <a:endParaRPr lang="ko-KR" altLang="en-US" sz="2400" dirty="0">
              <a:solidFill>
                <a:srgbClr val="1C1C1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448929" y="1209589"/>
            <a:ext cx="90471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흡광</a:t>
            </a:r>
            <a:r>
              <a:rPr lang="ko-KR" altLang="en-US" dirty="0"/>
              <a:t> 스펙트럼</a:t>
            </a:r>
            <a:r>
              <a:rPr lang="en-US" altLang="ko-KR" dirty="0"/>
              <a:t>(_</a:t>
            </a:r>
            <a:r>
              <a:rPr lang="en-US" altLang="ko-KR" dirty="0" err="1"/>
              <a:t>dst</a:t>
            </a:r>
            <a:r>
              <a:rPr lang="en-US" altLang="ko-KR" dirty="0" smtClean="0"/>
              <a:t>) </a:t>
            </a:r>
            <a:r>
              <a:rPr lang="ko-KR" altLang="en-US" dirty="0" smtClean="0"/>
              <a:t>선형보간</a:t>
            </a:r>
            <a:r>
              <a:rPr lang="en-US" altLang="ko-KR" dirty="0" smtClean="0"/>
              <a:t>(Linear </a:t>
            </a:r>
            <a:r>
              <a:rPr lang="en-US" altLang="ko-KR" dirty="0" err="1" smtClean="0"/>
              <a:t>Interporation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5316" y="1578921"/>
            <a:ext cx="7278781" cy="495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1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05600"/>
            <a:ext cx="12192000" cy="2057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17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79654"/>
          <a:stretch/>
        </p:blipFill>
        <p:spPr>
          <a:xfrm>
            <a:off x="0" y="1003450"/>
            <a:ext cx="3418114" cy="2061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" y="460189"/>
            <a:ext cx="5217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1C1C1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r>
              <a:rPr lang="en-US" altLang="ko-KR" sz="2400" dirty="0" smtClean="0">
                <a:solidFill>
                  <a:srgbClr val="1C1C1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DATA PREPROCESSING</a:t>
            </a:r>
            <a:endParaRPr lang="ko-KR" altLang="en-US" sz="2400" dirty="0">
              <a:solidFill>
                <a:srgbClr val="1C1C1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4307" y="1481094"/>
            <a:ext cx="8439150" cy="4953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517906" y="1330613"/>
            <a:ext cx="90471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 smtClean="0"/>
              <a:t>흡광도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absorbance,ab</a:t>
            </a:r>
            <a:r>
              <a:rPr lang="en-US" altLang="ko-KR" dirty="0" smtClean="0"/>
              <a:t>) </a:t>
            </a:r>
            <a:r>
              <a:rPr lang="ko-KR" altLang="en-US" dirty="0"/>
              <a:t>계산 </a:t>
            </a:r>
            <a:r>
              <a:rPr lang="en-US" altLang="ko-KR" dirty="0" err="1"/>
              <a:t>ab</a:t>
            </a:r>
            <a:r>
              <a:rPr lang="en-US" altLang="ko-KR" dirty="0"/>
              <a:t>=log(I0/I1)</a:t>
            </a:r>
          </a:p>
          <a:p>
            <a:r>
              <a:rPr lang="ko-KR" altLang="en-US" dirty="0" smtClean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6857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05600"/>
            <a:ext cx="12192000" cy="2057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17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79654"/>
          <a:stretch/>
        </p:blipFill>
        <p:spPr>
          <a:xfrm>
            <a:off x="0" y="1003450"/>
            <a:ext cx="3418114" cy="2061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" y="460189"/>
            <a:ext cx="5217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1C1C1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r>
              <a:rPr lang="en-US" altLang="ko-KR" sz="2400" dirty="0" smtClean="0">
                <a:solidFill>
                  <a:srgbClr val="1C1C1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DATA PREPROCESSING</a:t>
            </a:r>
            <a:endParaRPr lang="ko-KR" altLang="en-US" sz="2400" dirty="0">
              <a:solidFill>
                <a:srgbClr val="1C1C1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72426" y="1458566"/>
            <a:ext cx="90471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 smtClean="0"/>
              <a:t>흡광도</a:t>
            </a:r>
            <a:r>
              <a:rPr lang="en-US" altLang="ko-KR" dirty="0" smtClean="0"/>
              <a:t>(</a:t>
            </a:r>
            <a:r>
              <a:rPr lang="en-US" altLang="ko-KR" dirty="0"/>
              <a:t>absorbance) </a:t>
            </a:r>
            <a:r>
              <a:rPr lang="ko-KR" altLang="en-US" dirty="0" smtClean="0"/>
              <a:t>계산</a:t>
            </a:r>
            <a:r>
              <a:rPr lang="en-US" altLang="ko-KR" dirty="0"/>
              <a:t> </a:t>
            </a:r>
            <a:r>
              <a:rPr lang="en-US" altLang="ko-KR" dirty="0" smtClean="0"/>
              <a:t>0</a:t>
            </a:r>
            <a:r>
              <a:rPr lang="ko-KR" altLang="en-US" dirty="0" smtClean="0"/>
              <a:t>값을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입실론 </a:t>
            </a:r>
            <a:r>
              <a:rPr lang="el-GR" altLang="ko-KR" sz="3200" dirty="0" smtClean="0"/>
              <a:t>ε</a:t>
            </a:r>
            <a:r>
              <a:rPr lang="ko-KR" altLang="en-US" dirty="0" smtClean="0"/>
              <a:t>을 사용하여 해결 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213" y="2320340"/>
            <a:ext cx="9792540" cy="393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2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05600"/>
            <a:ext cx="12192000" cy="2057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17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79654"/>
          <a:stretch/>
        </p:blipFill>
        <p:spPr>
          <a:xfrm>
            <a:off x="0" y="1003450"/>
            <a:ext cx="3418114" cy="2061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" y="460189"/>
            <a:ext cx="5217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1C1C1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r>
              <a:rPr lang="en-US" altLang="ko-KR" sz="2400" dirty="0" smtClean="0">
                <a:solidFill>
                  <a:srgbClr val="1C1C1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DATA PREPROCESSING</a:t>
            </a:r>
            <a:endParaRPr lang="ko-KR" altLang="en-US" sz="2400" dirty="0">
              <a:solidFill>
                <a:srgbClr val="1C1C1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1662" y="1291185"/>
            <a:ext cx="844867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5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05600"/>
            <a:ext cx="12192000" cy="2057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17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79654"/>
          <a:stretch/>
        </p:blipFill>
        <p:spPr>
          <a:xfrm>
            <a:off x="0" y="1003450"/>
            <a:ext cx="3418114" cy="2061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" y="460189"/>
            <a:ext cx="5217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1C1C1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r>
              <a:rPr lang="en-US" altLang="ko-KR" sz="2400" dirty="0" smtClean="0">
                <a:solidFill>
                  <a:srgbClr val="1C1C1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DATA PREPROCESSING</a:t>
            </a:r>
            <a:endParaRPr lang="ko-KR" altLang="en-US" sz="2400" dirty="0">
              <a:solidFill>
                <a:srgbClr val="1C1C1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5271" y="1003450"/>
            <a:ext cx="3502679" cy="555953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1334" y="1253391"/>
            <a:ext cx="2533559" cy="5452209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5217458" y="3173506"/>
            <a:ext cx="1317813" cy="712779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98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05600"/>
            <a:ext cx="12192000" cy="2057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17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79654"/>
          <a:stretch/>
        </p:blipFill>
        <p:spPr>
          <a:xfrm>
            <a:off x="0" y="1003450"/>
            <a:ext cx="3418114" cy="2061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" y="460189"/>
            <a:ext cx="6441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1C1C1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5. MODEL SELECTION AND TRAINING</a:t>
            </a:r>
            <a:endParaRPr lang="ko-KR" altLang="en-US" sz="2400" dirty="0">
              <a:solidFill>
                <a:srgbClr val="1C1C1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316" name="Picture 4" descr="Train/Test Split and Cross Validation in Python | by Adi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92" y="1685762"/>
            <a:ext cx="8183816" cy="425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6266330" y="3058397"/>
            <a:ext cx="57508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Train Set : Validation Set : Test Set = 8 : 1 : </a:t>
            </a:r>
            <a:r>
              <a:rPr lang="en-US" altLang="ko-KR" b="1" dirty="0" smtClean="0"/>
              <a:t>1</a:t>
            </a:r>
          </a:p>
          <a:p>
            <a:pPr algn="ctr"/>
            <a:endParaRPr lang="en-US" altLang="ko-KR" b="1" dirty="0"/>
          </a:p>
          <a:p>
            <a:pPr algn="ctr"/>
            <a:r>
              <a:rPr lang="ko-KR" altLang="en-US" dirty="0" smtClean="0"/>
              <a:t>서로 다른 모델간 평가를 위해 </a:t>
            </a:r>
            <a:r>
              <a:rPr lang="en-US" altLang="ko-KR" dirty="0" smtClean="0"/>
              <a:t>Validation Set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. </a:t>
            </a:r>
          </a:p>
          <a:p>
            <a:pPr algn="ctr"/>
            <a:r>
              <a:rPr lang="ko-KR" altLang="en-US" dirty="0" smtClean="0"/>
              <a:t>모델 튜닝 시에는 훈련 세트를 이용 </a:t>
            </a:r>
            <a:r>
              <a:rPr lang="en-US" altLang="ko-KR" dirty="0" smtClean="0"/>
              <a:t>5</a:t>
            </a:r>
            <a:r>
              <a:rPr lang="ko-KR" altLang="en-US" dirty="0" smtClean="0"/>
              <a:t>겹 </a:t>
            </a:r>
            <a:r>
              <a:rPr lang="en-US" altLang="ko-KR" dirty="0" smtClean="0"/>
              <a:t>k-fold </a:t>
            </a:r>
            <a:r>
              <a:rPr lang="ko-KR" altLang="en-US" dirty="0" smtClean="0"/>
              <a:t>실시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7445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705600"/>
            <a:ext cx="12192000" cy="2057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217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/>
          <a:srcRect t="79654"/>
          <a:stretch/>
        </p:blipFill>
        <p:spPr>
          <a:xfrm>
            <a:off x="0" y="968828"/>
            <a:ext cx="3418114" cy="2061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6852" y="507163"/>
            <a:ext cx="3224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1C1C1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INDEX</a:t>
            </a:r>
            <a:endParaRPr lang="ko-KR" altLang="en-US" sz="2400" dirty="0">
              <a:solidFill>
                <a:srgbClr val="1C1C1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40776" y="1301738"/>
            <a:ext cx="3224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 BACKGROUND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40776" y="1927147"/>
            <a:ext cx="4095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DATA DESCRIPTION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40775" y="2552556"/>
            <a:ext cx="3224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 EDA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40775" y="3198466"/>
            <a:ext cx="5217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r>
              <a:rPr lang="en-US" altLang="ko-KR" sz="2400" dirty="0" smtClean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DATA PREPROCESSING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40775" y="3844376"/>
            <a:ext cx="64411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5. MODEL SELECTION AND </a:t>
            </a:r>
          </a:p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dirty="0" smtClean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TRAINING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40775" y="4805821"/>
            <a:ext cx="6441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  <a:r>
              <a:rPr lang="en-US" altLang="ko-KR" sz="2400" dirty="0" smtClean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CONCUSION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Dashboard - 1084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6852" y="1394166"/>
            <a:ext cx="6743924" cy="379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9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05600"/>
            <a:ext cx="12192000" cy="2057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17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79654"/>
          <a:stretch/>
        </p:blipFill>
        <p:spPr>
          <a:xfrm>
            <a:off x="0" y="1003450"/>
            <a:ext cx="3418114" cy="2061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" y="460189"/>
            <a:ext cx="6441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1C1C1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5. MODEL SELECTION AND TRAINING</a:t>
            </a:r>
            <a:endParaRPr lang="ko-KR" altLang="en-US" sz="2400" dirty="0">
              <a:solidFill>
                <a:srgbClr val="1C1C1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68294" y="1968109"/>
            <a:ext cx="1017814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i="0" dirty="0" smtClean="0">
                <a:solidFill>
                  <a:srgbClr val="000000"/>
                </a:solidFill>
                <a:effectLst/>
                <a:latin typeface="Helvetica Neue"/>
              </a:rPr>
              <a:t>1. Linear Regression</a:t>
            </a:r>
            <a:endParaRPr lang="en-US" altLang="ko-KR" sz="1400" dirty="0" smtClean="0">
              <a:solidFill>
                <a:schemeClr val="bg2">
                  <a:lumMod val="50000"/>
                </a:schemeClr>
              </a:solidFill>
              <a:latin typeface="Helvetica Neue"/>
            </a:endParaRPr>
          </a:p>
          <a:p>
            <a:r>
              <a:rPr lang="en-US" altLang="ko-KR" sz="1400" b="0" i="0" dirty="0" smtClean="0">
                <a:solidFill>
                  <a:schemeClr val="bg2">
                    <a:lumMod val="50000"/>
                  </a:schemeClr>
                </a:solidFill>
                <a:effectLst/>
                <a:latin typeface="Helvetica Neue"/>
              </a:rPr>
              <a:t>  </a:t>
            </a:r>
          </a:p>
          <a:p>
            <a:r>
              <a:rPr lang="ko-KR" altLang="en-US" sz="1400" b="0" i="0" dirty="0" err="1" smtClean="0">
                <a:effectLst/>
                <a:latin typeface="+mn-ea"/>
              </a:rPr>
              <a:t>흡광도와</a:t>
            </a:r>
            <a:r>
              <a:rPr lang="ko-KR" altLang="en-US" sz="1400" b="0" i="0" dirty="0" smtClean="0">
                <a:effectLst/>
                <a:latin typeface="+mn-ea"/>
              </a:rPr>
              <a:t> 농도는 선형적인 상관성이 있을 것으로 보임</a:t>
            </a:r>
            <a:r>
              <a:rPr lang="en-US" altLang="ko-KR" sz="1400" b="0" i="0" dirty="0" smtClean="0">
                <a:effectLst/>
                <a:latin typeface="+mn-ea"/>
              </a:rPr>
              <a:t>=&gt;</a:t>
            </a:r>
            <a:r>
              <a:rPr lang="ko-KR" altLang="en-US" sz="1400" b="1" i="0" dirty="0" smtClean="0">
                <a:effectLst/>
                <a:latin typeface="+mn-ea"/>
              </a:rPr>
              <a:t>선형 회귀 실시</a:t>
            </a:r>
          </a:p>
          <a:p>
            <a:r>
              <a:rPr lang="ko-KR" altLang="en-US" sz="1400" b="0" i="0" dirty="0" smtClean="0">
                <a:effectLst/>
                <a:latin typeface="+mn-ea"/>
              </a:rPr>
              <a:t>다중 출력 회귀 모형 </a:t>
            </a:r>
            <a:r>
              <a:rPr lang="en-US" altLang="ko-KR" sz="1400" b="0" i="0" dirty="0" smtClean="0">
                <a:effectLst/>
                <a:latin typeface="+mn-ea"/>
              </a:rPr>
              <a:t>=&gt; </a:t>
            </a:r>
            <a:r>
              <a:rPr lang="ko-KR" altLang="en-US" sz="1400" b="0" i="0" dirty="0" err="1" smtClean="0">
                <a:effectLst/>
                <a:latin typeface="+mn-ea"/>
              </a:rPr>
              <a:t>다변량</a:t>
            </a:r>
            <a:r>
              <a:rPr lang="ko-KR" altLang="en-US" sz="1400" b="0" i="0" dirty="0" smtClean="0">
                <a:effectLst/>
                <a:latin typeface="+mn-ea"/>
              </a:rPr>
              <a:t> 회귀</a:t>
            </a:r>
          </a:p>
          <a:p>
            <a:r>
              <a:rPr lang="ko-KR" altLang="en-US" sz="1400" b="0" i="0" dirty="0" err="1" smtClean="0">
                <a:effectLst/>
                <a:latin typeface="+mn-ea"/>
              </a:rPr>
              <a:t>다변량</a:t>
            </a:r>
            <a:r>
              <a:rPr lang="ko-KR" altLang="en-US" sz="1400" b="0" i="0" dirty="0" smtClean="0">
                <a:effectLst/>
                <a:latin typeface="+mn-ea"/>
              </a:rPr>
              <a:t> 회귀는 해석이 어려워 잘 사용하지 않음</a:t>
            </a:r>
          </a:p>
          <a:p>
            <a:r>
              <a:rPr lang="en-US" altLang="ko-KR" sz="1400" dirty="0" smtClean="0">
                <a:latin typeface="+mn-ea"/>
              </a:rPr>
              <a:t>EDA</a:t>
            </a:r>
            <a:r>
              <a:rPr lang="ko-KR" altLang="en-US" sz="1400" dirty="0" err="1" smtClean="0">
                <a:latin typeface="+mn-ea"/>
              </a:rPr>
              <a:t>과정중</a:t>
            </a:r>
            <a:r>
              <a:rPr lang="ko-KR" altLang="en-US" sz="1400" dirty="0" smtClean="0">
                <a:latin typeface="+mn-ea"/>
              </a:rPr>
              <a:t> 종속병수 독립 확인 </a:t>
            </a:r>
            <a:r>
              <a:rPr lang="en-US" altLang="ko-KR" sz="1400" dirty="0" smtClean="0">
                <a:latin typeface="+mn-ea"/>
              </a:rPr>
              <a:t>=&gt; </a:t>
            </a:r>
            <a:r>
              <a:rPr lang="ko-KR" altLang="en-US" sz="1400" b="0" i="0" dirty="0" smtClean="0">
                <a:effectLst/>
                <a:latin typeface="+mn-ea"/>
              </a:rPr>
              <a:t>종속변수를 독립이라 가정하고 종속 </a:t>
            </a:r>
            <a:r>
              <a:rPr lang="ko-KR" altLang="en-US" sz="1400" b="0" i="0" dirty="0" err="1" smtClean="0">
                <a:effectLst/>
                <a:latin typeface="+mn-ea"/>
              </a:rPr>
              <a:t>변수별로</a:t>
            </a:r>
            <a:r>
              <a:rPr lang="ko-KR" altLang="en-US" sz="1400" b="0" i="0" dirty="0" smtClean="0">
                <a:effectLst/>
                <a:latin typeface="+mn-ea"/>
              </a:rPr>
              <a:t> 예측 모형을 구축</a:t>
            </a:r>
            <a:endParaRPr lang="en-US" altLang="ko-KR" sz="1400" dirty="0">
              <a:latin typeface="+mn-ea"/>
            </a:endParaRPr>
          </a:p>
          <a:p>
            <a:endParaRPr lang="en-US" altLang="ko-KR" sz="1400" b="0" i="0" dirty="0" smtClean="0">
              <a:effectLst/>
              <a:latin typeface="+mn-ea"/>
            </a:endParaRPr>
          </a:p>
          <a:p>
            <a:endParaRPr lang="ko-KR" altLang="en-US" sz="1400" b="0" i="0" dirty="0" smtClean="0">
              <a:effectLst/>
              <a:latin typeface="+mn-ea"/>
            </a:endParaRPr>
          </a:p>
          <a:p>
            <a:endParaRPr lang="en-US" altLang="ko-KR" sz="1400" b="0" i="0" dirty="0" smtClean="0">
              <a:effectLst/>
              <a:latin typeface="+mn-ea"/>
            </a:endParaRPr>
          </a:p>
          <a:p>
            <a:r>
              <a:rPr lang="en-US" altLang="ko-KR" sz="2000" b="1" dirty="0"/>
              <a:t>2. </a:t>
            </a:r>
            <a:r>
              <a:rPr lang="en-US" altLang="ko-KR" sz="2000" b="1" dirty="0" smtClean="0"/>
              <a:t>Random Forest, </a:t>
            </a:r>
            <a:r>
              <a:rPr lang="en-US" altLang="ko-KR" sz="2000" b="1" dirty="0" err="1"/>
              <a:t>XGBoost</a:t>
            </a:r>
            <a:r>
              <a:rPr lang="en-US" altLang="ko-KR" sz="2000" b="1" dirty="0"/>
              <a:t>, DNN</a:t>
            </a:r>
          </a:p>
          <a:p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r>
              <a:rPr lang="ko-KR" altLang="en-US" sz="1400" dirty="0" smtClean="0">
                <a:latin typeface="+mn-ea"/>
              </a:rPr>
              <a:t>변수간 교호 작용을 반영할 수 있고 </a:t>
            </a:r>
            <a:r>
              <a:rPr lang="ko-KR" altLang="en-US" sz="1400" b="0" i="0" dirty="0" smtClean="0">
                <a:effectLst/>
                <a:latin typeface="+mn-ea"/>
              </a:rPr>
              <a:t>일반화 성능이 안정적인 </a:t>
            </a:r>
            <a:r>
              <a:rPr lang="en-US" altLang="ko-KR" sz="1400" b="0" i="0" dirty="0" smtClean="0">
                <a:effectLst/>
                <a:latin typeface="+mn-ea"/>
              </a:rPr>
              <a:t>Random Forest, XGBOOST </a:t>
            </a:r>
            <a:r>
              <a:rPr lang="ko-KR" altLang="en-US" sz="1400" b="0" i="0" dirty="0" smtClean="0">
                <a:effectLst/>
                <a:latin typeface="+mn-ea"/>
              </a:rPr>
              <a:t>실시</a:t>
            </a:r>
          </a:p>
          <a:p>
            <a:r>
              <a:rPr lang="ko-KR" altLang="en-US" sz="1400" b="0" i="0" dirty="0" smtClean="0">
                <a:effectLst/>
                <a:latin typeface="+mn-ea"/>
              </a:rPr>
              <a:t>또한 여러 종류의 원소가 여러 농도로 섞여 있으므로 새로운 패턴을 발견해야 함</a:t>
            </a:r>
            <a:r>
              <a:rPr lang="en-US" altLang="ko-KR" sz="1400" b="0" i="0" dirty="0" smtClean="0">
                <a:effectLst/>
                <a:latin typeface="+mn-ea"/>
              </a:rPr>
              <a:t>=&gt;DNN</a:t>
            </a:r>
          </a:p>
          <a:p>
            <a:r>
              <a:rPr lang="en-US" altLang="ko-KR" sz="1400" dirty="0" smtClean="0">
                <a:latin typeface="+mn-ea"/>
              </a:rPr>
              <a:t>F</a:t>
            </a:r>
            <a:r>
              <a:rPr lang="en-US" altLang="ko-KR" sz="1400" b="0" i="0" dirty="0" smtClean="0">
                <a:effectLst/>
                <a:latin typeface="+mn-ea"/>
              </a:rPr>
              <a:t>eature selection</a:t>
            </a:r>
            <a:r>
              <a:rPr lang="ko-KR" altLang="en-US" sz="1400" b="0" i="0" dirty="0" smtClean="0">
                <a:effectLst/>
                <a:latin typeface="+mn-ea"/>
              </a:rPr>
              <a:t>은 필요하지 않음</a:t>
            </a:r>
            <a:endParaRPr lang="en-US" altLang="ko-KR" sz="1400" b="0" i="0" dirty="0" smtClean="0">
              <a:effectLst/>
              <a:latin typeface="+mn-ea"/>
            </a:endParaRPr>
          </a:p>
          <a:p>
            <a:r>
              <a:rPr lang="en-US" altLang="ko-KR" sz="1400" dirty="0" smtClean="0">
                <a:latin typeface="+mn-ea"/>
              </a:rPr>
              <a:t>Scaling </a:t>
            </a:r>
            <a:r>
              <a:rPr lang="ko-KR" altLang="en-US" sz="1400" dirty="0" smtClean="0">
                <a:latin typeface="+mn-ea"/>
              </a:rPr>
              <a:t>또한 </a:t>
            </a:r>
            <a:r>
              <a:rPr lang="ko-KR" altLang="en-US" sz="1400" dirty="0" err="1" smtClean="0">
                <a:latin typeface="+mn-ea"/>
              </a:rPr>
              <a:t>흡광도</a:t>
            </a:r>
            <a:r>
              <a:rPr lang="ko-KR" altLang="en-US" sz="1400" dirty="0" smtClean="0">
                <a:latin typeface="+mn-ea"/>
              </a:rPr>
              <a:t> 계산시 </a:t>
            </a:r>
            <a:r>
              <a:rPr lang="en-US" altLang="ko-KR" sz="1400" dirty="0" smtClean="0">
                <a:latin typeface="+mn-ea"/>
              </a:rPr>
              <a:t>scaling</a:t>
            </a:r>
            <a:r>
              <a:rPr lang="ko-KR" altLang="en-US" sz="1400" dirty="0" smtClean="0">
                <a:latin typeface="+mn-ea"/>
              </a:rPr>
              <a:t>이 되었으므로 실시하지 않음</a:t>
            </a:r>
            <a:endParaRPr lang="en-US" altLang="ko-KR" sz="1400" dirty="0" smtClean="0">
              <a:latin typeface="+mn-ea"/>
            </a:endParaRPr>
          </a:p>
          <a:p>
            <a:endParaRPr lang="en-US" altLang="ko-KR" sz="1400" b="0" i="0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05600"/>
            <a:ext cx="12192000" cy="2057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17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79654"/>
          <a:stretch/>
        </p:blipFill>
        <p:spPr>
          <a:xfrm>
            <a:off x="0" y="1003450"/>
            <a:ext cx="3418114" cy="2061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" y="460189"/>
            <a:ext cx="6441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1C1C1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5. MODEL SELECTION AND TRAINING</a:t>
            </a:r>
            <a:endParaRPr lang="ko-KR" altLang="en-US" sz="2400" dirty="0">
              <a:solidFill>
                <a:srgbClr val="1C1C1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43962" y="1583032"/>
            <a:ext cx="101781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모델 평가 점수 </a:t>
            </a:r>
            <a:r>
              <a:rPr lang="en-US" altLang="ko-KR" b="1" dirty="0"/>
              <a:t>Macro Average MAE</a:t>
            </a:r>
          </a:p>
          <a:p>
            <a:r>
              <a:rPr lang="en-US" altLang="ko-KR" sz="1400" b="0" i="0" dirty="0" smtClean="0">
                <a:solidFill>
                  <a:schemeClr val="bg2">
                    <a:lumMod val="50000"/>
                  </a:schemeClr>
                </a:solidFill>
                <a:effectLst/>
                <a:latin typeface="Helvetica Neue"/>
              </a:rPr>
              <a:t>  </a:t>
            </a:r>
          </a:p>
          <a:p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b="0" i="0" dirty="0" smtClean="0">
                <a:effectLst/>
                <a:latin typeface="+mn-ea"/>
              </a:rPr>
              <a:t>다중출력 회귀 모형의 평가를 위해 다중클래스 분류의 평가 방식인 </a:t>
            </a:r>
            <a:r>
              <a:rPr lang="en-US" altLang="ko-KR" sz="1400" b="0" i="0" dirty="0" smtClean="0">
                <a:effectLst/>
                <a:latin typeface="+mn-ea"/>
              </a:rPr>
              <a:t>Macro Average </a:t>
            </a:r>
            <a:r>
              <a:rPr lang="ko-KR" altLang="en-US" sz="1400" b="0" i="0" dirty="0" smtClean="0">
                <a:effectLst/>
                <a:latin typeface="+mn-ea"/>
              </a:rPr>
              <a:t>도입</a:t>
            </a:r>
          </a:p>
          <a:p>
            <a:r>
              <a:rPr lang="en-US" altLang="ko-KR" sz="1400" b="0" i="0" dirty="0" smtClean="0">
                <a:effectLst/>
                <a:latin typeface="+mn-ea"/>
              </a:rPr>
              <a:t>(macro </a:t>
            </a:r>
            <a:r>
              <a:rPr lang="en-US" altLang="ko-KR" sz="1400" b="0" i="0" dirty="0" err="1" smtClean="0">
                <a:effectLst/>
                <a:latin typeface="+mn-ea"/>
              </a:rPr>
              <a:t>avarage</a:t>
            </a:r>
            <a:r>
              <a:rPr lang="en-US" altLang="ko-KR" sz="1400" b="0" i="0" dirty="0" smtClean="0">
                <a:effectLst/>
                <a:latin typeface="+mn-ea"/>
              </a:rPr>
              <a:t> = </a:t>
            </a:r>
            <a:r>
              <a:rPr lang="ko-KR" altLang="en-US" sz="1400" b="0" i="0" dirty="0" smtClean="0">
                <a:effectLst/>
                <a:latin typeface="+mn-ea"/>
              </a:rPr>
              <a:t>평균들의 평균</a:t>
            </a:r>
            <a:r>
              <a:rPr lang="en-US" altLang="ko-KR" sz="1400" b="0" i="0" dirty="0" smtClean="0">
                <a:effectLst/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21506" name="Picture 2" descr="python image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86" y="2972138"/>
            <a:ext cx="8696699" cy="323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42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05600"/>
            <a:ext cx="12192000" cy="2057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17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79654"/>
          <a:stretch/>
        </p:blipFill>
        <p:spPr>
          <a:xfrm>
            <a:off x="0" y="1003450"/>
            <a:ext cx="3418114" cy="2061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" y="460189"/>
            <a:ext cx="6441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1C1C1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5. MODEL SELECTION AND TRAINING</a:t>
            </a:r>
            <a:endParaRPr lang="ko-KR" altLang="en-US" sz="2400" dirty="0">
              <a:solidFill>
                <a:srgbClr val="1C1C1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43962" y="1583032"/>
            <a:ext cx="101781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모델 평가 점수 </a:t>
            </a:r>
            <a:r>
              <a:rPr lang="en-US" altLang="ko-KR" b="1" dirty="0"/>
              <a:t>Macro Average MAE</a:t>
            </a:r>
          </a:p>
          <a:p>
            <a:r>
              <a:rPr lang="en-US" altLang="ko-KR" sz="1400" b="0" i="0" dirty="0" smtClean="0">
                <a:solidFill>
                  <a:schemeClr val="bg2">
                    <a:lumMod val="50000"/>
                  </a:schemeClr>
                </a:solidFill>
                <a:effectLst/>
                <a:latin typeface="Helvetica Neue"/>
              </a:rPr>
              <a:t>  </a:t>
            </a:r>
          </a:p>
          <a:p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b="0" i="0" dirty="0" smtClean="0">
                <a:effectLst/>
                <a:latin typeface="+mn-ea"/>
              </a:rPr>
              <a:t>다중출력 회귀 모형의 평가를 위해 다중클래스 분류의 평가 방식인 </a:t>
            </a:r>
            <a:r>
              <a:rPr lang="en-US" altLang="ko-KR" sz="1400" b="0" i="0" dirty="0" smtClean="0">
                <a:effectLst/>
                <a:latin typeface="+mn-ea"/>
              </a:rPr>
              <a:t>Macro Average </a:t>
            </a:r>
            <a:r>
              <a:rPr lang="ko-KR" altLang="en-US" sz="1400" b="0" i="0" dirty="0" smtClean="0">
                <a:effectLst/>
                <a:latin typeface="+mn-ea"/>
              </a:rPr>
              <a:t>도입</a:t>
            </a:r>
          </a:p>
          <a:p>
            <a:r>
              <a:rPr lang="en-US" altLang="ko-KR" sz="1400" b="0" i="0" dirty="0" smtClean="0">
                <a:effectLst/>
                <a:latin typeface="+mn-ea"/>
              </a:rPr>
              <a:t>(macro </a:t>
            </a:r>
            <a:r>
              <a:rPr lang="en-US" altLang="ko-KR" sz="1400" b="0" i="0" dirty="0" err="1" smtClean="0">
                <a:effectLst/>
                <a:latin typeface="+mn-ea"/>
              </a:rPr>
              <a:t>avarage</a:t>
            </a:r>
            <a:r>
              <a:rPr lang="en-US" altLang="ko-KR" sz="1400" b="0" i="0" dirty="0" smtClean="0">
                <a:effectLst/>
                <a:latin typeface="+mn-ea"/>
              </a:rPr>
              <a:t> = </a:t>
            </a:r>
            <a:r>
              <a:rPr lang="ko-KR" altLang="en-US" sz="1400" b="0" i="0" dirty="0" smtClean="0">
                <a:effectLst/>
                <a:latin typeface="+mn-ea"/>
              </a:rPr>
              <a:t>평균들의 평균</a:t>
            </a:r>
            <a:r>
              <a:rPr lang="en-US" altLang="ko-KR" sz="1400" b="0" i="0" dirty="0" smtClean="0">
                <a:effectLst/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21506" name="Picture 2" descr="python image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86" y="2972138"/>
            <a:ext cx="8696699" cy="323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339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05600"/>
            <a:ext cx="12192000" cy="2057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17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79654"/>
          <a:stretch/>
        </p:blipFill>
        <p:spPr>
          <a:xfrm>
            <a:off x="0" y="1003450"/>
            <a:ext cx="3418114" cy="2061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" y="460189"/>
            <a:ext cx="6441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1C1C1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5. MODEL SELECTION AND TRAINING</a:t>
            </a:r>
            <a:endParaRPr lang="ko-KR" altLang="en-US" sz="2400" dirty="0">
              <a:solidFill>
                <a:srgbClr val="1C1C1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43962" y="1583032"/>
            <a:ext cx="101781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i="0" dirty="0" smtClean="0">
                <a:solidFill>
                  <a:srgbClr val="000000"/>
                </a:solidFill>
                <a:effectLst/>
                <a:latin typeface="Helvetica Neue"/>
              </a:rPr>
              <a:t>Linear Regression</a:t>
            </a:r>
            <a:r>
              <a:rPr lang="en-US" altLang="ko-KR" sz="1400" b="0" i="0" dirty="0" smtClean="0">
                <a:solidFill>
                  <a:schemeClr val="bg2">
                    <a:lumMod val="50000"/>
                  </a:schemeClr>
                </a:solidFill>
                <a:effectLst/>
                <a:latin typeface="Helvetica Neue"/>
              </a:rPr>
              <a:t>  </a:t>
            </a:r>
          </a:p>
          <a:p>
            <a:r>
              <a:rPr lang="ko-KR" altLang="en-US" sz="1400" dirty="0">
                <a:latin typeface="+mn-ea"/>
              </a:rPr>
              <a:t> 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140" y="2638088"/>
            <a:ext cx="5934001" cy="21174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3032" y="2623500"/>
            <a:ext cx="5470073" cy="222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2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05600"/>
            <a:ext cx="12192000" cy="2057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17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79654"/>
          <a:stretch/>
        </p:blipFill>
        <p:spPr>
          <a:xfrm>
            <a:off x="0" y="1003450"/>
            <a:ext cx="3418114" cy="2061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" y="460189"/>
            <a:ext cx="6441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1C1C1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5. MODEL SELECTION AND TRAINING</a:t>
            </a:r>
            <a:endParaRPr lang="ko-KR" altLang="en-US" sz="2400" dirty="0">
              <a:solidFill>
                <a:srgbClr val="1C1C1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22939" y="1780325"/>
            <a:ext cx="101781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i="0" dirty="0" smtClean="0">
                <a:solidFill>
                  <a:srgbClr val="000000"/>
                </a:solidFill>
                <a:effectLst/>
                <a:latin typeface="Helvetica Neue"/>
              </a:rPr>
              <a:t>Linear Regression</a:t>
            </a:r>
            <a:r>
              <a:rPr lang="en-US" altLang="ko-KR" sz="1400" b="0" i="0" dirty="0" smtClean="0">
                <a:solidFill>
                  <a:schemeClr val="bg2">
                    <a:lumMod val="50000"/>
                  </a:schemeClr>
                </a:solidFill>
                <a:effectLst/>
                <a:latin typeface="Helvetica Neue"/>
              </a:rPr>
              <a:t>  </a:t>
            </a:r>
          </a:p>
          <a:p>
            <a:r>
              <a:rPr lang="ko-KR" altLang="en-US" sz="1400" dirty="0">
                <a:latin typeface="+mn-ea"/>
              </a:rPr>
              <a:t> 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140" y="2638088"/>
            <a:ext cx="5934001" cy="21174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3032" y="2623500"/>
            <a:ext cx="5470073" cy="222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5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05600"/>
            <a:ext cx="12192000" cy="2057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17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79654"/>
          <a:stretch/>
        </p:blipFill>
        <p:spPr>
          <a:xfrm>
            <a:off x="0" y="1003450"/>
            <a:ext cx="3418114" cy="2061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" y="460189"/>
            <a:ext cx="6441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1C1C1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5. MODEL SELECTION AND TRAINING</a:t>
            </a:r>
            <a:endParaRPr lang="ko-KR" altLang="en-US" sz="2400" dirty="0">
              <a:solidFill>
                <a:srgbClr val="1C1C1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37130" y="1431721"/>
            <a:ext cx="101781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i="0" dirty="0" err="1" smtClean="0">
                <a:solidFill>
                  <a:srgbClr val="000000"/>
                </a:solidFill>
                <a:effectLst/>
                <a:latin typeface="Helvetica Neue"/>
              </a:rPr>
              <a:t>RandomForest</a:t>
            </a:r>
            <a:r>
              <a:rPr lang="en-US" altLang="ko-KR" sz="1400" b="0" i="0" dirty="0" smtClean="0">
                <a:solidFill>
                  <a:schemeClr val="bg2">
                    <a:lumMod val="50000"/>
                  </a:schemeClr>
                </a:solidFill>
                <a:effectLst/>
                <a:latin typeface="Helvetica Neue"/>
              </a:rPr>
              <a:t>  </a:t>
            </a:r>
          </a:p>
          <a:p>
            <a:r>
              <a:rPr lang="ko-KR" altLang="en-US" sz="1400" dirty="0" smtClean="0">
                <a:latin typeface="+mn-ea"/>
              </a:rPr>
              <a:t> 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130" y="1852963"/>
            <a:ext cx="8135469" cy="456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42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05600"/>
            <a:ext cx="12192000" cy="2057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17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79654"/>
          <a:stretch/>
        </p:blipFill>
        <p:spPr>
          <a:xfrm>
            <a:off x="0" y="1003450"/>
            <a:ext cx="3418114" cy="2061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" y="460189"/>
            <a:ext cx="6441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1C1C1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5. MODEL SELECTION AND TRAINING</a:t>
            </a:r>
            <a:endParaRPr lang="ko-KR" altLang="en-US" sz="2400" dirty="0">
              <a:solidFill>
                <a:srgbClr val="1C1C1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43962" y="1583032"/>
            <a:ext cx="101781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i="0" dirty="0" err="1" smtClean="0">
                <a:solidFill>
                  <a:srgbClr val="000000"/>
                </a:solidFill>
                <a:effectLst/>
                <a:latin typeface="Helvetica Neue"/>
              </a:rPr>
              <a:t>RandomForest</a:t>
            </a:r>
            <a:r>
              <a:rPr lang="en-US" altLang="ko-KR" sz="1400" b="0" i="0" dirty="0" smtClean="0">
                <a:solidFill>
                  <a:schemeClr val="bg2">
                    <a:lumMod val="50000"/>
                  </a:schemeClr>
                </a:solidFill>
                <a:effectLst/>
                <a:latin typeface="Helvetica Neue"/>
              </a:rPr>
              <a:t>  </a:t>
            </a:r>
          </a:p>
          <a:p>
            <a:r>
              <a:rPr lang="ko-KR" altLang="en-US" sz="1400" dirty="0" smtClean="0">
                <a:latin typeface="+mn-ea"/>
              </a:rPr>
              <a:t> 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953" y="2610496"/>
            <a:ext cx="5612482" cy="21079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/>
          <a:srcRect t="3529"/>
          <a:stretch/>
        </p:blipFill>
        <p:spPr>
          <a:xfrm>
            <a:off x="5745411" y="2541250"/>
            <a:ext cx="5925840" cy="235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25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05600"/>
            <a:ext cx="12192000" cy="2057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17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79654"/>
          <a:stretch/>
        </p:blipFill>
        <p:spPr>
          <a:xfrm>
            <a:off x="0" y="1003450"/>
            <a:ext cx="3418114" cy="2061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" y="460189"/>
            <a:ext cx="6441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1C1C1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5. MODEL SELECTION AND TRAINING</a:t>
            </a:r>
            <a:endParaRPr lang="ko-KR" altLang="en-US" sz="2400" dirty="0">
              <a:solidFill>
                <a:srgbClr val="1C1C1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35250" y="1397136"/>
            <a:ext cx="101781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i="0" dirty="0" err="1" smtClean="0">
                <a:solidFill>
                  <a:srgbClr val="000000"/>
                </a:solidFill>
                <a:effectLst/>
                <a:latin typeface="Helvetica Neue"/>
              </a:rPr>
              <a:t>xgboost</a:t>
            </a:r>
            <a:endParaRPr lang="en-US" altLang="ko-KR" sz="1400" b="0" i="0" dirty="0" smtClean="0">
              <a:solidFill>
                <a:schemeClr val="bg2">
                  <a:lumMod val="50000"/>
                </a:schemeClr>
              </a:solidFill>
              <a:effectLst/>
              <a:latin typeface="Helvetica Neue"/>
            </a:endParaRPr>
          </a:p>
          <a:p>
            <a:r>
              <a:rPr lang="ko-KR" altLang="en-US" sz="1400" dirty="0" smtClean="0">
                <a:latin typeface="+mn-ea"/>
              </a:rPr>
              <a:t> 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121" y="2046962"/>
            <a:ext cx="7499539" cy="27922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121" y="4630523"/>
            <a:ext cx="8063689" cy="173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67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05600"/>
            <a:ext cx="12192000" cy="2057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17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79654"/>
          <a:stretch/>
        </p:blipFill>
        <p:spPr>
          <a:xfrm>
            <a:off x="0" y="1003450"/>
            <a:ext cx="3418114" cy="2061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" y="460189"/>
            <a:ext cx="6441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1C1C1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5. MODEL SELECTION AND TRAINING</a:t>
            </a:r>
            <a:endParaRPr lang="ko-KR" altLang="en-US" sz="2400" dirty="0">
              <a:solidFill>
                <a:srgbClr val="1C1C1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8109" y="1825879"/>
            <a:ext cx="101781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i="0" dirty="0" err="1" smtClean="0">
                <a:solidFill>
                  <a:srgbClr val="000000"/>
                </a:solidFill>
                <a:effectLst/>
                <a:latin typeface="Helvetica Neue"/>
              </a:rPr>
              <a:t>xgboost</a:t>
            </a:r>
            <a:endParaRPr lang="en-US" altLang="ko-KR" sz="1400" b="0" i="0" dirty="0" smtClean="0">
              <a:solidFill>
                <a:schemeClr val="bg2">
                  <a:lumMod val="50000"/>
                </a:schemeClr>
              </a:solidFill>
              <a:effectLst/>
              <a:latin typeface="Helvetica Neue"/>
            </a:endParaRPr>
          </a:p>
          <a:p>
            <a:r>
              <a:rPr lang="ko-KR" altLang="en-US" sz="1400" dirty="0" smtClean="0">
                <a:latin typeface="+mn-ea"/>
              </a:rPr>
              <a:t> 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09" y="2420016"/>
            <a:ext cx="6220009" cy="230905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9633" y="2420016"/>
            <a:ext cx="6388563" cy="231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05600"/>
            <a:ext cx="12192000" cy="2057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17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79654"/>
          <a:stretch/>
        </p:blipFill>
        <p:spPr>
          <a:xfrm>
            <a:off x="0" y="1003450"/>
            <a:ext cx="3418114" cy="2061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" y="460189"/>
            <a:ext cx="6441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1C1C1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5. MODEL SELECTION AND TRAINING</a:t>
            </a:r>
            <a:endParaRPr lang="ko-KR" altLang="en-US" sz="2400" dirty="0">
              <a:solidFill>
                <a:srgbClr val="1C1C1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37130" y="1431721"/>
            <a:ext cx="101781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i="0" dirty="0" smtClean="0">
                <a:solidFill>
                  <a:srgbClr val="000000"/>
                </a:solidFill>
                <a:effectLst/>
                <a:latin typeface="Helvetica Neue"/>
              </a:rPr>
              <a:t>DNN</a:t>
            </a:r>
            <a:endParaRPr lang="en-US" altLang="ko-KR" sz="1400" b="0" i="0" dirty="0" smtClean="0">
              <a:solidFill>
                <a:schemeClr val="bg2">
                  <a:lumMod val="50000"/>
                </a:schemeClr>
              </a:solidFill>
              <a:effectLst/>
              <a:latin typeface="Helvetica Neue"/>
            </a:endParaRPr>
          </a:p>
          <a:p>
            <a:r>
              <a:rPr lang="ko-KR" altLang="en-US" sz="1400" dirty="0" smtClean="0">
                <a:latin typeface="+mn-ea"/>
              </a:rPr>
              <a:t> 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l="-1" t="-1" r="8578" b="52803"/>
          <a:stretch/>
        </p:blipFill>
        <p:spPr>
          <a:xfrm>
            <a:off x="2607688" y="1339554"/>
            <a:ext cx="9467771" cy="424420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7688" y="5684542"/>
            <a:ext cx="6348053" cy="88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13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05600"/>
            <a:ext cx="12192000" cy="2057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17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79654"/>
          <a:stretch/>
        </p:blipFill>
        <p:spPr>
          <a:xfrm>
            <a:off x="0" y="968828"/>
            <a:ext cx="3418114" cy="2061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6852" y="507163"/>
            <a:ext cx="3224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1C1C1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 BACKGROUND</a:t>
            </a:r>
            <a:endParaRPr lang="ko-KR" altLang="en-US" sz="2400" dirty="0">
              <a:solidFill>
                <a:srgbClr val="1C1C1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423788" y="2156367"/>
            <a:ext cx="10178143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i="0" dirty="0" smtClean="0">
                <a:solidFill>
                  <a:srgbClr val="000000"/>
                </a:solidFill>
                <a:effectLst/>
                <a:latin typeface="Helvetica Neue"/>
              </a:rPr>
              <a:t>1. </a:t>
            </a:r>
            <a:r>
              <a:rPr lang="ko-KR" altLang="en-US" b="1" i="0" dirty="0" smtClean="0">
                <a:solidFill>
                  <a:srgbClr val="000000"/>
                </a:solidFill>
                <a:effectLst/>
                <a:latin typeface="Helvetica Neue"/>
              </a:rPr>
              <a:t>배경</a:t>
            </a:r>
            <a:r>
              <a:rPr lang="ko-KR" altLang="en-US" b="0" i="0" dirty="0" smtClean="0">
                <a:solidFill>
                  <a:schemeClr val="bg2">
                    <a:lumMod val="50000"/>
                  </a:schemeClr>
                </a:solidFill>
                <a:effectLst/>
                <a:latin typeface="Helvetica Neue"/>
              </a:rPr>
              <a:t> </a:t>
            </a:r>
            <a:endParaRPr lang="en-US" altLang="ko-KR" b="0" i="0" dirty="0" smtClean="0">
              <a:solidFill>
                <a:schemeClr val="bg2">
                  <a:lumMod val="50000"/>
                </a:schemeClr>
              </a:solidFill>
              <a:effectLst/>
              <a:latin typeface="Helvetica Neue"/>
            </a:endParaRPr>
          </a:p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Helvetica Neue"/>
              </a:rPr>
              <a:t> </a:t>
            </a:r>
            <a:endParaRPr lang="en-US" altLang="ko-KR" sz="1400" dirty="0" smtClean="0">
              <a:solidFill>
                <a:schemeClr val="bg2">
                  <a:lumMod val="50000"/>
                </a:schemeClr>
              </a:solidFill>
              <a:latin typeface="Helvetica Neue"/>
            </a:endParaRPr>
          </a:p>
          <a:p>
            <a:r>
              <a:rPr lang="en-US" altLang="ko-KR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Helvetica Neue"/>
              </a:rPr>
              <a:t> </a:t>
            </a:r>
            <a:r>
              <a:rPr lang="en-US" altLang="ko-KR" sz="1400" b="0" i="0" dirty="0" smtClean="0">
                <a:solidFill>
                  <a:schemeClr val="bg2">
                    <a:lumMod val="50000"/>
                  </a:schemeClr>
                </a:solidFill>
                <a:effectLst/>
                <a:latin typeface="Helvetica Neue"/>
              </a:rPr>
              <a:t> </a:t>
            </a:r>
            <a:r>
              <a:rPr lang="ko-KR" altLang="en-US" sz="1400" b="0" i="0" dirty="0" smtClean="0">
                <a:effectLst/>
                <a:latin typeface="+mn-ea"/>
              </a:rPr>
              <a:t>빛을 응용한 뇌 내 성분 검사는 피부 상처 없이 다양한 성분 정보를 알 수 있습니다</a:t>
            </a:r>
            <a:r>
              <a:rPr lang="en-US" altLang="ko-KR" sz="1400" b="0" i="0" dirty="0" smtClean="0">
                <a:effectLst/>
                <a:latin typeface="+mn-ea"/>
              </a:rPr>
              <a:t>. </a:t>
            </a:r>
            <a:r>
              <a:rPr lang="ko-KR" altLang="en-US" sz="1400" b="0" i="0" dirty="0" smtClean="0">
                <a:effectLst/>
                <a:latin typeface="+mn-ea"/>
              </a:rPr>
              <a:t>이는 뇌 활동 연구를 위해 신경영상을 얻을 수 있는 방법으로</a:t>
            </a:r>
            <a:r>
              <a:rPr lang="en-US" altLang="ko-KR" sz="1400" b="0" i="0" dirty="0" smtClean="0">
                <a:effectLst/>
                <a:latin typeface="+mn-ea"/>
              </a:rPr>
              <a:t>, </a:t>
            </a:r>
            <a:r>
              <a:rPr lang="ko-KR" altLang="en-US" sz="1400" b="1" i="0" u="sng" dirty="0" smtClean="0">
                <a:effectLst/>
                <a:latin typeface="+mn-ea"/>
              </a:rPr>
              <a:t>바늘</a:t>
            </a:r>
            <a:r>
              <a:rPr lang="en-US" altLang="ko-KR" sz="1400" b="1" i="0" u="sng" dirty="0" smtClean="0">
                <a:effectLst/>
                <a:latin typeface="+mn-ea"/>
              </a:rPr>
              <a:t>(</a:t>
            </a:r>
            <a:r>
              <a:rPr lang="ko-KR" altLang="en-US" sz="1400" b="1" i="0" u="sng" dirty="0" smtClean="0">
                <a:effectLst/>
                <a:latin typeface="+mn-ea"/>
              </a:rPr>
              <a:t>전극</a:t>
            </a:r>
            <a:r>
              <a:rPr lang="en-US" altLang="ko-KR" sz="1400" b="1" i="0" u="sng" dirty="0" smtClean="0">
                <a:effectLst/>
                <a:latin typeface="+mn-ea"/>
              </a:rPr>
              <a:t>)</a:t>
            </a:r>
            <a:r>
              <a:rPr lang="ko-KR" altLang="en-US" sz="1400" b="1" i="0" u="sng" dirty="0" smtClean="0">
                <a:effectLst/>
                <a:latin typeface="+mn-ea"/>
              </a:rPr>
              <a:t>을 찔러 넣는 방법인 뇌전도 검사를 대체할 방안</a:t>
            </a:r>
            <a:r>
              <a:rPr lang="ko-KR" altLang="en-US" sz="1400" b="0" i="0" dirty="0" smtClean="0">
                <a:effectLst/>
                <a:latin typeface="+mn-ea"/>
              </a:rPr>
              <a:t>으로 각광 받고 있습니다</a:t>
            </a:r>
            <a:r>
              <a:rPr lang="en-US" altLang="ko-KR" sz="1400" b="0" i="0" dirty="0" smtClean="0">
                <a:effectLst/>
                <a:latin typeface="+mn-ea"/>
              </a:rPr>
              <a:t>.</a:t>
            </a:r>
          </a:p>
          <a:p>
            <a:endParaRPr lang="en-US" altLang="ko-KR" sz="1400" dirty="0">
              <a:latin typeface="+mn-ea"/>
            </a:endParaRPr>
          </a:p>
          <a:p>
            <a:endParaRPr lang="en-US" altLang="ko-KR" sz="1400" b="0" i="0" dirty="0" smtClean="0">
              <a:effectLst/>
              <a:latin typeface="+mn-ea"/>
            </a:endParaRPr>
          </a:p>
          <a:p>
            <a:r>
              <a:rPr lang="en-US" altLang="ko-KR" sz="2000" b="1" dirty="0"/>
              <a:t>2. </a:t>
            </a:r>
            <a:r>
              <a:rPr lang="ko-KR" altLang="en-US" sz="2000" b="1" dirty="0"/>
              <a:t>목표</a:t>
            </a:r>
          </a:p>
          <a:p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ko-KR" altLang="en-US" sz="1400" dirty="0" smtClean="0"/>
              <a:t>신경영상 </a:t>
            </a:r>
            <a:r>
              <a:rPr lang="ko-KR" altLang="en-US" sz="1400" dirty="0"/>
              <a:t>및 뇌 활동 검사를 위해 제공된 모의 시뮬레이션 데이터를 기반으로 하는 </a:t>
            </a:r>
            <a:r>
              <a:rPr lang="en-US" altLang="ko-KR" sz="1400" dirty="0"/>
              <a:t>AI </a:t>
            </a:r>
            <a:r>
              <a:rPr lang="ko-KR" altLang="en-US" sz="1400" dirty="0"/>
              <a:t>알고리즘 개발</a:t>
            </a:r>
          </a:p>
          <a:p>
            <a:endParaRPr lang="en-US" altLang="ko-KR" sz="1400" b="0" i="0" dirty="0">
              <a:effectLst/>
              <a:latin typeface="+mn-ea"/>
            </a:endParaRPr>
          </a:p>
        </p:txBody>
      </p:sp>
      <p:pic>
        <p:nvPicPr>
          <p:cNvPr id="3074" name="Picture 2" descr="뇌 속의 우주를 탐사하는 뇌파검사 치료 비용 &lt; 전체기사 &lt; 종합 ...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5489" l="3167" r="90000">
                        <a14:foregroundMark x1="72667" y1="86717" x2="7500" y2="79699"/>
                        <a14:foregroundMark x1="89667" y1="95489" x2="40167" y2="64662"/>
                        <a14:foregroundMark x1="3333" y1="90977" x2="3500" y2="10526"/>
                        <a14:foregroundMark x1="28667" y1="16541" x2="16167" y2="0"/>
                        <a14:foregroundMark x1="30833" y1="12030" x2="13167" y2="9774"/>
                        <a14:foregroundMark x1="27500" y1="8521" x2="21333" y2="0"/>
                        <a14:foregroundMark x1="17167" y1="22306" x2="21000" y2="8020"/>
                        <a14:foregroundMark x1="25333" y1="25564" x2="17833" y2="10526"/>
                        <a14:backgroundMark x1="7500" y1="2757" x2="17167" y2="0"/>
                        <a14:backgroundMark x1="20000" y1="17043" x2="19333" y2="87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91646"/>
            <a:ext cx="4101353" cy="272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423788" y="1425998"/>
            <a:ext cx="31133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i="0" dirty="0" smtClean="0">
                <a:solidFill>
                  <a:srgbClr val="000000"/>
                </a:solidFill>
                <a:effectLst/>
                <a:latin typeface="Helvetica Neue"/>
              </a:rPr>
              <a:t>생체 광학 데이터 </a:t>
            </a:r>
            <a:r>
              <a:rPr lang="en-US" altLang="ko-KR" sz="2000" b="1" i="0" dirty="0" smtClean="0">
                <a:solidFill>
                  <a:srgbClr val="000000"/>
                </a:solidFill>
                <a:effectLst/>
                <a:latin typeface="Helvetica Neue"/>
              </a:rPr>
              <a:t>AI </a:t>
            </a:r>
            <a:r>
              <a:rPr lang="ko-KR" altLang="en-US" sz="2000" b="1" i="0" dirty="0" smtClean="0">
                <a:solidFill>
                  <a:srgbClr val="000000"/>
                </a:solidFill>
                <a:effectLst/>
                <a:latin typeface="Helvetica Neue"/>
              </a:rPr>
              <a:t>분석</a:t>
            </a:r>
            <a:endParaRPr lang="ko-KR" altLang="en-US" sz="2000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22006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05600"/>
            <a:ext cx="12192000" cy="2057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17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79654"/>
          <a:stretch/>
        </p:blipFill>
        <p:spPr>
          <a:xfrm>
            <a:off x="0" y="1003450"/>
            <a:ext cx="3418114" cy="2061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" y="460189"/>
            <a:ext cx="6441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1C1C1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5. MODEL SELECTION AND TRAINING</a:t>
            </a:r>
            <a:endParaRPr lang="ko-KR" altLang="en-US" sz="2400" dirty="0">
              <a:solidFill>
                <a:srgbClr val="1C1C1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35458" y="1653853"/>
            <a:ext cx="101781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i="0" dirty="0" smtClean="0">
                <a:solidFill>
                  <a:srgbClr val="000000"/>
                </a:solidFill>
                <a:effectLst/>
                <a:latin typeface="Helvetica Neue"/>
              </a:rPr>
              <a:t>DNN</a:t>
            </a:r>
            <a:endParaRPr lang="en-US" altLang="ko-KR" sz="1400" b="0" i="0" dirty="0" smtClean="0">
              <a:solidFill>
                <a:schemeClr val="bg2">
                  <a:lumMod val="50000"/>
                </a:schemeClr>
              </a:solidFill>
              <a:effectLst/>
              <a:latin typeface="Helvetica Neue"/>
            </a:endParaRPr>
          </a:p>
          <a:p>
            <a:r>
              <a:rPr lang="ko-KR" altLang="en-US" sz="1400" dirty="0" smtClean="0">
                <a:latin typeface="+mn-ea"/>
              </a:rPr>
              <a:t> 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93" y="2299634"/>
            <a:ext cx="5177154" cy="198643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299634"/>
            <a:ext cx="5600140" cy="210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5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05600"/>
            <a:ext cx="12192000" cy="2057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17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79654"/>
          <a:stretch/>
        </p:blipFill>
        <p:spPr>
          <a:xfrm>
            <a:off x="0" y="1003450"/>
            <a:ext cx="3418114" cy="2061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" y="460189"/>
            <a:ext cx="6441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1C1C1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5. MODEL SELECTION AND TRAINING</a:t>
            </a:r>
            <a:endParaRPr lang="ko-KR" altLang="en-US" sz="2400" dirty="0">
              <a:solidFill>
                <a:srgbClr val="1C1C1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308" y="1209589"/>
            <a:ext cx="834390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00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05600"/>
            <a:ext cx="12192000" cy="2057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17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79654"/>
          <a:stretch/>
        </p:blipFill>
        <p:spPr>
          <a:xfrm>
            <a:off x="0" y="1003450"/>
            <a:ext cx="3418114" cy="2061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" y="460189"/>
            <a:ext cx="6441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1C1C1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5. MODEL SELECTION AND TRAINING</a:t>
            </a:r>
            <a:endParaRPr lang="ko-KR" altLang="en-US" sz="2400" dirty="0">
              <a:solidFill>
                <a:srgbClr val="1C1C1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41754" y="1594748"/>
            <a:ext cx="101781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i="0" dirty="0" smtClean="0">
                <a:solidFill>
                  <a:srgbClr val="000000"/>
                </a:solidFill>
                <a:effectLst/>
                <a:latin typeface="Helvetica Neue"/>
              </a:rPr>
              <a:t>일반화 성능 추정</a:t>
            </a:r>
            <a:r>
              <a:rPr lang="en-US" altLang="ko-KR" b="1" i="0" dirty="0" smtClean="0">
                <a:solidFill>
                  <a:srgbClr val="000000"/>
                </a:solidFill>
                <a:effectLst/>
                <a:latin typeface="Helvetica Neue"/>
              </a:rPr>
              <a:t>(</a:t>
            </a:r>
            <a:r>
              <a:rPr lang="en-US" altLang="ko-KR" b="1" dirty="0" smtClean="0">
                <a:solidFill>
                  <a:srgbClr val="000000"/>
                </a:solidFill>
                <a:latin typeface="Helvetica Neue"/>
              </a:rPr>
              <a:t>Test Set</a:t>
            </a:r>
            <a:r>
              <a:rPr lang="en-US" altLang="ko-KR" b="1" i="0" dirty="0" smtClean="0">
                <a:solidFill>
                  <a:srgbClr val="000000"/>
                </a:solidFill>
                <a:effectLst/>
                <a:latin typeface="Helvetica Neue"/>
              </a:rPr>
              <a:t>)</a:t>
            </a:r>
            <a:endParaRPr lang="en-US" altLang="ko-KR" b="1" dirty="0" smtClean="0"/>
          </a:p>
          <a:p>
            <a:r>
              <a:rPr lang="en-US" altLang="ko-KR" sz="1400" b="0" i="0" dirty="0" smtClean="0">
                <a:solidFill>
                  <a:schemeClr val="bg2">
                    <a:lumMod val="50000"/>
                  </a:schemeClr>
                </a:solidFill>
                <a:effectLst/>
                <a:latin typeface="Helvetica Neue"/>
              </a:rPr>
              <a:t>  </a:t>
            </a:r>
          </a:p>
          <a:p>
            <a:r>
              <a:rPr lang="ko-KR" altLang="en-US" sz="1400" dirty="0" smtClean="0">
                <a:latin typeface="+mn-ea"/>
              </a:rPr>
              <a:t> </a:t>
            </a:r>
            <a:r>
              <a:rPr lang="ko-KR" altLang="en-US" sz="1400" b="0" i="0" dirty="0" smtClean="0">
                <a:effectLst/>
                <a:latin typeface="+mn-ea"/>
              </a:rPr>
              <a:t>최종</a:t>
            </a:r>
            <a:r>
              <a:rPr lang="en-US" altLang="ko-KR" sz="1400" b="0" i="0" dirty="0" smtClean="0">
                <a:effectLst/>
                <a:latin typeface="+mn-ea"/>
              </a:rPr>
              <a:t> </a:t>
            </a:r>
            <a:r>
              <a:rPr lang="ko-KR" altLang="en-US" sz="1400" b="0" i="0" dirty="0" smtClean="0">
                <a:effectLst/>
                <a:latin typeface="+mn-ea"/>
              </a:rPr>
              <a:t>선정된 </a:t>
            </a:r>
            <a:r>
              <a:rPr lang="en-US" altLang="ko-KR" sz="1400" dirty="0" err="1" smtClean="0">
                <a:latin typeface="+mn-ea"/>
              </a:rPr>
              <a:t>Xgboost</a:t>
            </a:r>
            <a:r>
              <a:rPr lang="ko-KR" altLang="en-US" sz="1400" dirty="0" smtClean="0">
                <a:latin typeface="+mn-ea"/>
              </a:rPr>
              <a:t>의 </a:t>
            </a:r>
            <a:r>
              <a:rPr lang="en-US" altLang="ko-KR" sz="1400" dirty="0">
                <a:latin typeface="+mn-ea"/>
              </a:rPr>
              <a:t>B</a:t>
            </a:r>
            <a:r>
              <a:rPr lang="en-US" altLang="ko-KR" sz="1400" dirty="0" smtClean="0">
                <a:latin typeface="+mn-ea"/>
              </a:rPr>
              <a:t>est estimator</a:t>
            </a:r>
            <a:r>
              <a:rPr lang="ko-KR" altLang="en-US" sz="1400" dirty="0" smtClean="0">
                <a:latin typeface="+mn-ea"/>
              </a:rPr>
              <a:t>의 일반화 성능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 smtClean="0">
                <a:latin typeface="+mn-ea"/>
              </a:rPr>
              <a:t>추정</a:t>
            </a:r>
            <a:r>
              <a:rPr lang="en-US" altLang="ko-KR" sz="1400" dirty="0" smtClean="0">
                <a:latin typeface="+mn-ea"/>
              </a:rPr>
              <a:t>.</a:t>
            </a:r>
          </a:p>
          <a:p>
            <a:r>
              <a:rPr lang="en-US" altLang="ko-KR" sz="1400" dirty="0" smtClean="0">
                <a:latin typeface="+mn-ea"/>
              </a:rPr>
              <a:t>Train</a:t>
            </a:r>
            <a:r>
              <a:rPr lang="ko-KR" altLang="en-US" sz="1400" dirty="0" smtClean="0">
                <a:latin typeface="+mn-ea"/>
              </a:rPr>
              <a:t>과 </a:t>
            </a:r>
            <a:r>
              <a:rPr lang="en-US" altLang="ko-KR" sz="1400" dirty="0" err="1" smtClean="0">
                <a:latin typeface="+mn-ea"/>
              </a:rPr>
              <a:t>valdation</a:t>
            </a:r>
            <a:r>
              <a:rPr lang="ko-KR" altLang="en-US" sz="1400" dirty="0" smtClean="0">
                <a:latin typeface="+mn-ea"/>
              </a:rPr>
              <a:t>을 합쳐서 </a:t>
            </a:r>
            <a:r>
              <a:rPr lang="en-US" altLang="ko-KR" sz="1400" dirty="0" smtClean="0">
                <a:latin typeface="+mn-ea"/>
              </a:rPr>
              <a:t>Fit</a:t>
            </a:r>
            <a:r>
              <a:rPr lang="ko-KR" altLang="en-US" sz="1400" dirty="0" smtClean="0">
                <a:latin typeface="+mn-ea"/>
              </a:rPr>
              <a:t>한 후 </a:t>
            </a:r>
            <a:r>
              <a:rPr lang="en-US" altLang="ko-KR" sz="1400" dirty="0" smtClean="0">
                <a:latin typeface="+mn-ea"/>
              </a:rPr>
              <a:t>Test set</a:t>
            </a:r>
            <a:r>
              <a:rPr lang="ko-KR" altLang="en-US" sz="1400" dirty="0" smtClean="0">
                <a:latin typeface="+mn-ea"/>
              </a:rPr>
              <a:t>을 </a:t>
            </a:r>
            <a:r>
              <a:rPr lang="en-US" altLang="ko-KR" sz="1400" dirty="0" smtClean="0">
                <a:latin typeface="+mn-ea"/>
              </a:rPr>
              <a:t>predict</a:t>
            </a:r>
            <a:r>
              <a:rPr lang="ko-KR" altLang="en-US" sz="1400" dirty="0" smtClean="0">
                <a:latin typeface="+mn-ea"/>
              </a:rPr>
              <a:t>함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754" y="2982435"/>
            <a:ext cx="5443887" cy="192213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0821" y="1550804"/>
            <a:ext cx="6325294" cy="443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4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05600"/>
            <a:ext cx="12192000" cy="2057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17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79654"/>
          <a:stretch/>
        </p:blipFill>
        <p:spPr>
          <a:xfrm>
            <a:off x="0" y="1003450"/>
            <a:ext cx="3418114" cy="2061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" y="460189"/>
            <a:ext cx="6441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1C1C1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  <a:r>
              <a:rPr lang="en-US" altLang="ko-KR" sz="2400" dirty="0" smtClean="0">
                <a:solidFill>
                  <a:srgbClr val="1C1C1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CONCUSION</a:t>
            </a:r>
            <a:endParaRPr lang="ko-KR" altLang="en-US" sz="2400" dirty="0">
              <a:solidFill>
                <a:srgbClr val="1C1C1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335458" y="1653853"/>
            <a:ext cx="101781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atin typeface="+mn-ea"/>
              </a:rPr>
              <a:t> 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423788" y="2156367"/>
            <a:ext cx="10178143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i="0" dirty="0" smtClean="0">
                <a:solidFill>
                  <a:srgbClr val="000000"/>
                </a:solidFill>
                <a:effectLst/>
                <a:latin typeface="Helvetica Neue"/>
              </a:rPr>
              <a:t>1. </a:t>
            </a:r>
            <a:r>
              <a:rPr lang="ko-KR" altLang="en-US" sz="2000" b="1" i="0" dirty="0" smtClean="0">
                <a:solidFill>
                  <a:srgbClr val="000000"/>
                </a:solidFill>
                <a:effectLst/>
                <a:latin typeface="Helvetica Neue"/>
              </a:rPr>
              <a:t>의의</a:t>
            </a:r>
            <a:endParaRPr lang="en-US" altLang="ko-KR" sz="2000" b="0" i="0" dirty="0" smtClean="0">
              <a:solidFill>
                <a:schemeClr val="bg2">
                  <a:lumMod val="50000"/>
                </a:schemeClr>
              </a:solidFill>
              <a:effectLst/>
              <a:latin typeface="Helvetica Neue"/>
            </a:endParaRPr>
          </a:p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Helvetica Neue"/>
              </a:rPr>
              <a:t> </a:t>
            </a:r>
            <a:endParaRPr lang="en-US" altLang="ko-KR" sz="1400" dirty="0" smtClean="0">
              <a:solidFill>
                <a:schemeClr val="bg2">
                  <a:lumMod val="50000"/>
                </a:schemeClr>
              </a:solidFill>
              <a:latin typeface="Helvetica Neue"/>
            </a:endParaRPr>
          </a:p>
          <a:p>
            <a:r>
              <a:rPr lang="en-US" altLang="ko-KR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Helvetica Neue"/>
              </a:rPr>
              <a:t> </a:t>
            </a:r>
            <a:r>
              <a:rPr lang="en-US" altLang="ko-KR" sz="1400" b="0" i="0" dirty="0" smtClean="0">
                <a:solidFill>
                  <a:schemeClr val="bg2">
                    <a:lumMod val="50000"/>
                  </a:schemeClr>
                </a:solidFill>
                <a:effectLst/>
                <a:latin typeface="Helvetica Neue"/>
              </a:rPr>
              <a:t> </a:t>
            </a:r>
            <a:r>
              <a:rPr lang="ko-KR" altLang="en-US" sz="1400" dirty="0" smtClean="0"/>
              <a:t>신경영상 및 뇌 활동 검사를 위한 </a:t>
            </a:r>
            <a:r>
              <a:rPr lang="en-US" altLang="ko-KR" sz="1400" dirty="0" err="1" smtClean="0"/>
              <a:t>Xgboost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기반의 </a:t>
            </a:r>
            <a:r>
              <a:rPr lang="en-US" altLang="ko-KR" sz="1400" dirty="0" smtClean="0"/>
              <a:t>AI </a:t>
            </a:r>
            <a:r>
              <a:rPr lang="ko-KR" altLang="en-US" sz="1400" dirty="0" smtClean="0"/>
              <a:t>솔루션 제공</a:t>
            </a:r>
          </a:p>
          <a:p>
            <a:endParaRPr lang="en-US" altLang="ko-KR" sz="1400" dirty="0">
              <a:latin typeface="+mn-ea"/>
            </a:endParaRPr>
          </a:p>
          <a:p>
            <a:endParaRPr lang="en-US" altLang="ko-KR" sz="1400" b="0" i="0" dirty="0" smtClean="0">
              <a:effectLst/>
              <a:latin typeface="+mn-ea"/>
            </a:endParaRPr>
          </a:p>
          <a:p>
            <a:r>
              <a:rPr lang="en-US" altLang="ko-KR" sz="2000" b="1" dirty="0"/>
              <a:t>2. </a:t>
            </a:r>
            <a:r>
              <a:rPr lang="ko-KR" altLang="en-US" sz="2000" b="1" dirty="0" smtClean="0"/>
              <a:t>한계점</a:t>
            </a:r>
            <a:endParaRPr lang="ko-KR" altLang="en-US" sz="2000" b="1" dirty="0"/>
          </a:p>
          <a:p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r>
              <a:rPr lang="ko-KR" altLang="en-US" sz="1400" dirty="0" smtClean="0"/>
              <a:t>상대적으로 </a:t>
            </a:r>
            <a:r>
              <a:rPr lang="ko-KR" altLang="en-US" sz="1400" dirty="0" smtClean="0"/>
              <a:t>작은 </a:t>
            </a:r>
            <a:r>
              <a:rPr lang="en-US" altLang="ko-KR" sz="1400" dirty="0" smtClean="0"/>
              <a:t>Na</a:t>
            </a:r>
            <a:r>
              <a:rPr lang="ko-KR" altLang="en-US" sz="1400" dirty="0" smtClean="0"/>
              <a:t>농도의 오차가 큼</a:t>
            </a:r>
            <a:r>
              <a:rPr lang="en-US" altLang="ko-KR" sz="1400" dirty="0" smtClean="0"/>
              <a:t> </a:t>
            </a:r>
          </a:p>
          <a:p>
            <a:r>
              <a:rPr lang="en-US" altLang="ko-KR" sz="1400" dirty="0" smtClean="0"/>
              <a:t>Feature</a:t>
            </a:r>
            <a:r>
              <a:rPr lang="ko-KR" altLang="en-US" sz="1400" dirty="0" smtClean="0"/>
              <a:t>들간의 </a:t>
            </a:r>
            <a:r>
              <a:rPr lang="en-US" altLang="ko-KR" sz="1400" dirty="0" smtClean="0"/>
              <a:t>sequential </a:t>
            </a:r>
            <a:r>
              <a:rPr lang="ko-KR" altLang="en-US" sz="1400" dirty="0" smtClean="0"/>
              <a:t>한 관계가 있음</a:t>
            </a:r>
            <a:r>
              <a:rPr lang="en-US" altLang="ko-KR" sz="1400" dirty="0" smtClean="0"/>
              <a:t>=&gt; </a:t>
            </a:r>
            <a:r>
              <a:rPr lang="ko-KR" altLang="en-US" sz="1400" dirty="0" smtClean="0"/>
              <a:t>추후 </a:t>
            </a:r>
            <a:r>
              <a:rPr lang="en-US" altLang="ko-KR" sz="1400" dirty="0" smtClean="0"/>
              <a:t>RNN</a:t>
            </a:r>
            <a:r>
              <a:rPr lang="ko-KR" altLang="en-US" sz="1400" dirty="0" smtClean="0"/>
              <a:t>을 이용하면 더 성능이 좋아질 것으로 예상됨</a:t>
            </a:r>
            <a:endParaRPr lang="en-US" altLang="ko-KR" sz="1400" dirty="0" smtClean="0"/>
          </a:p>
          <a:p>
            <a:endParaRPr lang="ko-KR" altLang="en-US" sz="1400" dirty="0"/>
          </a:p>
          <a:p>
            <a:endParaRPr lang="en-US" altLang="ko-KR" sz="1400" b="0" i="0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292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05600"/>
            <a:ext cx="12192000" cy="2057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17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79654"/>
          <a:stretch/>
        </p:blipFill>
        <p:spPr>
          <a:xfrm>
            <a:off x="0" y="1003450"/>
            <a:ext cx="3418114" cy="2061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" y="460189"/>
            <a:ext cx="6441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1C1C1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REFERENCE</a:t>
            </a:r>
            <a:endParaRPr lang="ko-KR" altLang="en-US" sz="2400" dirty="0">
              <a:solidFill>
                <a:srgbClr val="1C1C1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335458" y="1653853"/>
            <a:ext cx="101781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atin typeface="+mn-ea"/>
              </a:rPr>
              <a:t> 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06928" y="2242746"/>
            <a:ext cx="1017814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dirty="0"/>
          </a:p>
          <a:p>
            <a:r>
              <a:rPr lang="en-US" altLang="ko-KR" sz="1400" dirty="0"/>
              <a:t>[1] </a:t>
            </a:r>
            <a:r>
              <a:rPr lang="en-US" altLang="ko-KR" sz="1400" dirty="0" err="1"/>
              <a:t>Wabnitz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Heidrun</a:t>
            </a:r>
            <a:r>
              <a:rPr lang="en-US" altLang="ko-KR" sz="1400" dirty="0"/>
              <a:t>, et al. "A time-domain NIR brain imager applied in functional stimulation experiments." European Conference on Biomedical Optics. Optical Society of America (2005)</a:t>
            </a:r>
          </a:p>
          <a:p>
            <a:r>
              <a:rPr lang="en-US" altLang="ko-KR" sz="1400" dirty="0"/>
              <a:t>[2] </a:t>
            </a:r>
            <a:r>
              <a:rPr lang="en-US" altLang="ko-KR" sz="1400" dirty="0" err="1"/>
              <a:t>Perrey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Stéphane</a:t>
            </a:r>
            <a:r>
              <a:rPr lang="en-US" altLang="ko-KR" sz="1400" dirty="0"/>
              <a:t>. "Non-invasive NIR spectroscopy of human brain function during exercise." Methods 45.4, 289-299 (2008)</a:t>
            </a:r>
          </a:p>
          <a:p>
            <a:r>
              <a:rPr lang="en-US" altLang="ko-KR" sz="1400" dirty="0"/>
              <a:t>[3] </a:t>
            </a:r>
            <a:r>
              <a:rPr lang="en-US" altLang="ko-KR" sz="1400" dirty="0" err="1"/>
              <a:t>Golovynskyi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Sergii</a:t>
            </a:r>
            <a:r>
              <a:rPr lang="en-US" altLang="ko-KR" sz="1400" dirty="0"/>
              <a:t>, et al. "Optical windows for head tissues in near‐infrared and short‐wave infrared regions: Approaching </a:t>
            </a:r>
            <a:r>
              <a:rPr lang="en-US" altLang="ko-KR" sz="1400" dirty="0" err="1"/>
              <a:t>transcranial</a:t>
            </a:r>
            <a:r>
              <a:rPr lang="en-US" altLang="ko-KR" sz="1400" dirty="0"/>
              <a:t> light applications." Journal of </a:t>
            </a:r>
            <a:r>
              <a:rPr lang="en-US" altLang="ko-KR" sz="1400" dirty="0" err="1"/>
              <a:t>biophotonics</a:t>
            </a:r>
            <a:r>
              <a:rPr lang="en-US" altLang="ko-KR" sz="1400" dirty="0"/>
              <a:t> 11.12, e201800141 (2018</a:t>
            </a:r>
            <a:r>
              <a:rPr lang="en-US" altLang="ko-KR" sz="1400" dirty="0" smtClean="0"/>
              <a:t>)</a:t>
            </a:r>
          </a:p>
          <a:p>
            <a:r>
              <a:rPr lang="en-US" altLang="ko-KR" sz="1400" dirty="0" smtClean="0"/>
              <a:t>[4] </a:t>
            </a:r>
            <a:r>
              <a:rPr lang="en-US" altLang="ko-KR" sz="1400" dirty="0" err="1" smtClean="0"/>
              <a:t>Hyung-Gyun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Ahn</a:t>
            </a:r>
            <a:r>
              <a:rPr lang="en-US" altLang="ko-KR" sz="1400" dirty="0" smtClean="0"/>
              <a:t> and Yong-Ho Kim, “Discrimination of Korean Domestic and Foreign Soybeans using Near Infrared Reflectance Spectroscopy”, Dept. of Medical Biotechnology, </a:t>
            </a:r>
            <a:r>
              <a:rPr lang="en-US" altLang="ko-KR" sz="1400" dirty="0" err="1" smtClean="0"/>
              <a:t>Soonchunhyang</a:t>
            </a:r>
            <a:r>
              <a:rPr lang="en-US" altLang="ko-KR" sz="1400" dirty="0" smtClean="0"/>
              <a:t> Univ., </a:t>
            </a:r>
            <a:r>
              <a:rPr lang="en-US" altLang="ko-KR" sz="1400" dirty="0" err="1" smtClean="0"/>
              <a:t>Asan-si</a:t>
            </a:r>
            <a:r>
              <a:rPr lang="en-US" altLang="ko-KR" sz="1400" dirty="0" smtClean="0"/>
              <a:t>, 336-745, Korea</a:t>
            </a:r>
            <a:endParaRPr lang="en-US" altLang="ko-KR" sz="1400" dirty="0"/>
          </a:p>
          <a:p>
            <a:endParaRPr lang="en-US" altLang="ko-KR" sz="1400" dirty="0" smtClean="0"/>
          </a:p>
          <a:p>
            <a:endParaRPr lang="ko-KR" altLang="en-US" sz="1400" dirty="0"/>
          </a:p>
          <a:p>
            <a:endParaRPr lang="en-US" altLang="ko-KR" sz="1400" b="0" i="0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3969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05600"/>
            <a:ext cx="12192000" cy="2057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17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79654"/>
          <a:stretch/>
        </p:blipFill>
        <p:spPr>
          <a:xfrm>
            <a:off x="0" y="968828"/>
            <a:ext cx="3418114" cy="2061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3705" y="453469"/>
            <a:ext cx="4095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1C1C1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DATA DESCRIPTION</a:t>
            </a:r>
            <a:endParaRPr lang="ko-KR" altLang="en-US" sz="2400" dirty="0">
              <a:solidFill>
                <a:srgbClr val="1C1C1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56446" y="5748347"/>
            <a:ext cx="105111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i="0" dirty="0" smtClean="0">
                <a:solidFill>
                  <a:srgbClr val="000000"/>
                </a:solidFill>
                <a:effectLst/>
                <a:latin typeface="Helvetica Neue"/>
              </a:rPr>
              <a:t>[1] </a:t>
            </a:r>
            <a:r>
              <a:rPr lang="en-US" altLang="ko-KR" b="0" i="0" dirty="0" err="1" smtClean="0">
                <a:solidFill>
                  <a:srgbClr val="000000"/>
                </a:solidFill>
                <a:effectLst/>
                <a:latin typeface="Helvetica Neue"/>
              </a:rPr>
              <a:t>Wabnitz</a:t>
            </a:r>
            <a:r>
              <a:rPr lang="en-US" altLang="ko-KR" b="0" i="0" dirty="0" smtClean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en-US" altLang="ko-KR" b="0" i="0" dirty="0" err="1" smtClean="0">
                <a:solidFill>
                  <a:srgbClr val="000000"/>
                </a:solidFill>
                <a:effectLst/>
                <a:latin typeface="Helvetica Neue"/>
              </a:rPr>
              <a:t>Heidrun</a:t>
            </a:r>
            <a:r>
              <a:rPr lang="en-US" altLang="ko-KR" b="0" i="0" dirty="0" smtClean="0">
                <a:solidFill>
                  <a:srgbClr val="000000"/>
                </a:solidFill>
                <a:effectLst/>
                <a:latin typeface="Helvetica Neue"/>
              </a:rPr>
              <a:t>, et al. "A time-domain NIR brain imager applied in functional stimulation experiments." European Conference on Biomedical Optics. Optical Society of America (2005)</a:t>
            </a:r>
            <a:endParaRPr lang="en-US" altLang="ko-KR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1026" name="Picture 2" descr="python image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62" y="1906301"/>
            <a:ext cx="4433970" cy="328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 image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534" y="2163499"/>
            <a:ext cx="6354030" cy="286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793821" y="1149910"/>
            <a:ext cx="4335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0" dirty="0" smtClean="0">
                <a:solidFill>
                  <a:srgbClr val="000000"/>
                </a:solidFill>
                <a:effectLst/>
                <a:latin typeface="Helvetica Neue"/>
              </a:rPr>
              <a:t>id : </a:t>
            </a:r>
            <a:r>
              <a:rPr lang="ko-KR" altLang="en-US" b="1" i="0" dirty="0" err="1" smtClean="0">
                <a:solidFill>
                  <a:srgbClr val="000000"/>
                </a:solidFill>
                <a:effectLst/>
                <a:latin typeface="Helvetica Neue"/>
              </a:rPr>
              <a:t>구분자</a:t>
            </a:r>
            <a:r>
              <a:rPr lang="en-US" altLang="ko-KR" b="1" i="0" dirty="0" smtClean="0">
                <a:solidFill>
                  <a:srgbClr val="000000"/>
                </a:solidFill>
                <a:effectLst/>
                <a:latin typeface="Helvetica Neue"/>
              </a:rPr>
              <a:t>, rho : </a:t>
            </a:r>
            <a:r>
              <a:rPr lang="ko-KR" altLang="en-US" b="1" i="0" dirty="0" smtClean="0">
                <a:solidFill>
                  <a:srgbClr val="000000"/>
                </a:solidFill>
                <a:effectLst/>
                <a:latin typeface="Helvetica Neue"/>
              </a:rPr>
              <a:t>측정 거리 </a:t>
            </a:r>
            <a:r>
              <a:rPr lang="en-US" altLang="ko-KR" b="1" i="0" dirty="0" smtClean="0">
                <a:solidFill>
                  <a:srgbClr val="000000"/>
                </a:solidFill>
                <a:effectLst/>
                <a:latin typeface="Helvetica Neue"/>
              </a:rPr>
              <a:t>(</a:t>
            </a:r>
            <a:r>
              <a:rPr lang="ko-KR" altLang="en-US" b="1" i="0" dirty="0" smtClean="0">
                <a:solidFill>
                  <a:srgbClr val="000000"/>
                </a:solidFill>
                <a:effectLst/>
                <a:latin typeface="Helvetica Neue"/>
              </a:rPr>
              <a:t>단위</a:t>
            </a:r>
            <a:r>
              <a:rPr lang="en-US" altLang="ko-KR" b="1" i="0" dirty="0" smtClean="0">
                <a:solidFill>
                  <a:srgbClr val="000000"/>
                </a:solidFill>
                <a:effectLst/>
                <a:latin typeface="Helvetica Neue"/>
              </a:rPr>
              <a:t>: mm)</a:t>
            </a:r>
          </a:p>
        </p:txBody>
      </p:sp>
    </p:spTree>
    <p:extLst>
      <p:ext uri="{BB962C8B-B14F-4D97-AF65-F5344CB8AC3E}">
        <p14:creationId xmlns:p14="http://schemas.microsoft.com/office/powerpoint/2010/main" val="351822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05600"/>
            <a:ext cx="12192000" cy="2057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17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79654"/>
          <a:stretch/>
        </p:blipFill>
        <p:spPr>
          <a:xfrm>
            <a:off x="0" y="968828"/>
            <a:ext cx="3418114" cy="2061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6852" y="507163"/>
            <a:ext cx="40045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1C1C1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DATA DESCRIPTION</a:t>
            </a:r>
            <a:endParaRPr lang="ko-KR" altLang="en-US" sz="2400" dirty="0" smtClean="0">
              <a:solidFill>
                <a:srgbClr val="1C1C1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ko-KR" altLang="en-US" sz="2400" dirty="0">
              <a:solidFill>
                <a:srgbClr val="1C1C1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09056" y="1281036"/>
            <a:ext cx="90471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i="0" dirty="0" err="1" smtClean="0">
                <a:solidFill>
                  <a:srgbClr val="000000"/>
                </a:solidFill>
                <a:effectLst/>
                <a:latin typeface="Helvetica Neue"/>
              </a:rPr>
              <a:t>src</a:t>
            </a:r>
            <a:r>
              <a:rPr lang="en-US" altLang="ko-KR" b="1" i="0" dirty="0" smtClean="0">
                <a:solidFill>
                  <a:srgbClr val="000000"/>
                </a:solidFill>
                <a:effectLst/>
                <a:latin typeface="Helvetica Neue"/>
              </a:rPr>
              <a:t> : </a:t>
            </a:r>
            <a:r>
              <a:rPr lang="ko-KR" altLang="en-US" b="1" i="0" dirty="0" smtClean="0">
                <a:solidFill>
                  <a:srgbClr val="000000"/>
                </a:solidFill>
                <a:effectLst/>
                <a:latin typeface="Helvetica Neue"/>
              </a:rPr>
              <a:t>광원 스펙트럼 </a:t>
            </a:r>
            <a:r>
              <a:rPr lang="en-US" altLang="ko-KR" b="1" i="0" dirty="0" smtClean="0">
                <a:solidFill>
                  <a:srgbClr val="000000"/>
                </a:solidFill>
                <a:effectLst/>
                <a:latin typeface="Helvetica Neue"/>
              </a:rPr>
              <a:t>(650 nm ~ 990 nm), </a:t>
            </a:r>
            <a:r>
              <a:rPr lang="en-US" altLang="ko-KR" b="1" i="0" dirty="0" err="1" smtClean="0">
                <a:solidFill>
                  <a:srgbClr val="000000"/>
                </a:solidFill>
                <a:effectLst/>
                <a:latin typeface="Helvetica Neue"/>
              </a:rPr>
              <a:t>dst</a:t>
            </a:r>
            <a:r>
              <a:rPr lang="en-US" altLang="ko-KR" b="1" i="0" dirty="0" smtClean="0">
                <a:solidFill>
                  <a:srgbClr val="000000"/>
                </a:solidFill>
                <a:effectLst/>
                <a:latin typeface="Helvetica Neue"/>
              </a:rPr>
              <a:t> : </a:t>
            </a:r>
            <a:r>
              <a:rPr lang="ko-KR" altLang="en-US" b="1" i="0" dirty="0" smtClean="0">
                <a:solidFill>
                  <a:srgbClr val="000000"/>
                </a:solidFill>
                <a:effectLst/>
                <a:latin typeface="Helvetica Neue"/>
              </a:rPr>
              <a:t>측정 스펙트럼 </a:t>
            </a:r>
            <a:r>
              <a:rPr lang="en-US" altLang="ko-KR" b="1" i="0" dirty="0" smtClean="0">
                <a:solidFill>
                  <a:srgbClr val="000000"/>
                </a:solidFill>
                <a:effectLst/>
                <a:latin typeface="Helvetica Neue"/>
              </a:rPr>
              <a:t>(650 nm ~ 990 nm)</a:t>
            </a:r>
            <a:endParaRPr lang="en-US" altLang="ko-K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2050" name="Picture 2" descr="python image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246" y="1845323"/>
            <a:ext cx="66675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19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05600"/>
            <a:ext cx="12192000" cy="2057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17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79654"/>
          <a:stretch/>
        </p:blipFill>
        <p:spPr>
          <a:xfrm>
            <a:off x="0" y="968828"/>
            <a:ext cx="3418114" cy="2061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6852" y="507163"/>
            <a:ext cx="4031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1C1C1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DATA DESCRIPTION</a:t>
            </a:r>
            <a:endParaRPr lang="ko-KR" altLang="en-US" sz="2400" dirty="0" smtClean="0">
              <a:solidFill>
                <a:srgbClr val="1C1C1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ko-KR" altLang="en-US" sz="2400" dirty="0">
              <a:solidFill>
                <a:srgbClr val="1C1C1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856030" y="1205588"/>
            <a:ext cx="90471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000000"/>
                </a:solidFill>
                <a:latin typeface="Helvetica Neue"/>
              </a:rPr>
              <a:t>근적외선 </a:t>
            </a:r>
            <a:r>
              <a:rPr lang="ko-KR" altLang="en-US" b="1" dirty="0" err="1" smtClean="0">
                <a:solidFill>
                  <a:srgbClr val="000000"/>
                </a:solidFill>
                <a:latin typeface="Helvetica Neue"/>
              </a:rPr>
              <a:t>분광법</a:t>
            </a:r>
            <a:endParaRPr lang="en-US" altLang="ko-KR" b="1" dirty="0" smtClean="0">
              <a:solidFill>
                <a:srgbClr val="000000"/>
              </a:solidFill>
              <a:latin typeface="Helvetica Neue"/>
            </a:endParaRPr>
          </a:p>
          <a:p>
            <a:r>
              <a:rPr lang="en-US" altLang="ko-KR" b="1" dirty="0" smtClean="0">
                <a:solidFill>
                  <a:srgbClr val="000000"/>
                </a:solidFill>
                <a:latin typeface="Helvetica Neue"/>
              </a:rPr>
              <a:t>(</a:t>
            </a:r>
            <a:r>
              <a:rPr lang="en-US" altLang="ko-KR" dirty="0"/>
              <a:t>Intravascular Near-infrared Spectroscopy</a:t>
            </a:r>
            <a:r>
              <a:rPr lang="en-US" altLang="ko-KR" b="1" dirty="0" smtClean="0">
                <a:solidFill>
                  <a:srgbClr val="000000"/>
                </a:solidFill>
                <a:latin typeface="Helvetica Neue"/>
              </a:rPr>
              <a:t>)</a:t>
            </a:r>
            <a:endParaRPr lang="en-US" altLang="ko-K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10" name="Picture 2" descr="python image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426" y="3559989"/>
            <a:ext cx="5249378" cy="273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 descr="python image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801" y="1258277"/>
            <a:ext cx="6524625" cy="517207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856030" y="2047308"/>
            <a:ext cx="495048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 </a:t>
            </a:r>
            <a:r>
              <a:rPr lang="en-US" altLang="ko-KR" sz="1400" dirty="0" smtClean="0"/>
              <a:t> NIRS</a:t>
            </a:r>
            <a:r>
              <a:rPr lang="ko-KR" altLang="en-US" sz="1400" dirty="0" smtClean="0"/>
              <a:t>는 시료의 추출이나 화학반응 등의 조작이 필요하지 않으므로 </a:t>
            </a:r>
            <a:r>
              <a:rPr lang="ko-KR" altLang="en-US" sz="1400" dirty="0" err="1" smtClean="0"/>
              <a:t>비파괴분석이</a:t>
            </a:r>
            <a:r>
              <a:rPr lang="ko-KR" altLang="en-US" sz="1400" dirty="0" smtClean="0"/>
              <a:t> 가능하며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동시에 여러 분 </a:t>
            </a:r>
            <a:r>
              <a:rPr lang="ko-KR" altLang="en-US" sz="1400" dirty="0" err="1" smtClean="0"/>
              <a:t>석항목을</a:t>
            </a:r>
            <a:r>
              <a:rPr lang="ko-KR" altLang="en-US" sz="1400" dirty="0" smtClean="0"/>
              <a:t> 신속하게 측정할 수 있을 뿐만 아니라 측정된 시료는 원래의 상태로 회수가 가능하므로 반복적인 사용으로 </a:t>
            </a:r>
            <a:r>
              <a:rPr lang="ko-KR" altLang="en-US" sz="1400" dirty="0" err="1" smtClean="0"/>
              <a:t>재현성</a:t>
            </a:r>
            <a:r>
              <a:rPr lang="ko-KR" altLang="en-US" sz="1400" dirty="0" smtClean="0"/>
              <a:t> 있는 분석이 가능하다는 장점이 있다</a:t>
            </a:r>
            <a:r>
              <a:rPr lang="en-US" altLang="ko-KR" sz="1400" i="1" dirty="0" smtClean="0"/>
              <a:t>.(</a:t>
            </a:r>
            <a:r>
              <a:rPr lang="en-US" altLang="ko-KR" sz="1400" i="1" dirty="0" err="1" smtClean="0"/>
              <a:t>Ahn</a:t>
            </a:r>
            <a:r>
              <a:rPr lang="en-US" altLang="ko-KR" sz="1400" i="1" dirty="0" smtClean="0"/>
              <a:t> and </a:t>
            </a:r>
            <a:r>
              <a:rPr lang="en-US" altLang="ko-KR" sz="1400" i="1" dirty="0" err="1" smtClean="0"/>
              <a:t>kim</a:t>
            </a:r>
            <a:r>
              <a:rPr lang="en-US" altLang="ko-KR" sz="1400" i="1" dirty="0" smtClean="0"/>
              <a:t>, 2012) </a:t>
            </a:r>
            <a:endParaRPr lang="ko-KR" alt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47836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05600"/>
            <a:ext cx="12192000" cy="2057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17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79654"/>
          <a:stretch/>
        </p:blipFill>
        <p:spPr>
          <a:xfrm>
            <a:off x="0" y="968828"/>
            <a:ext cx="3418114" cy="2061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6852" y="507163"/>
            <a:ext cx="4394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1C1C1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DATA DESCRIPTION</a:t>
            </a:r>
            <a:endParaRPr lang="ko-KR" altLang="en-US" sz="2400" dirty="0" smtClean="0">
              <a:solidFill>
                <a:srgbClr val="1C1C1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ko-KR" altLang="en-US" sz="2400" dirty="0">
              <a:solidFill>
                <a:srgbClr val="1C1C1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70421" y="1350610"/>
            <a:ext cx="90471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err="1"/>
              <a:t>hhb</a:t>
            </a:r>
            <a:r>
              <a:rPr lang="en-US" altLang="ko-KR" b="1" dirty="0"/>
              <a:t> : </a:t>
            </a:r>
            <a:r>
              <a:rPr lang="ko-KR" altLang="en-US" b="1" dirty="0" err="1"/>
              <a:t>디옥시헤모글로빈</a:t>
            </a:r>
            <a:r>
              <a:rPr lang="ko-KR" altLang="en-US" b="1" dirty="0"/>
              <a:t> 농도</a:t>
            </a:r>
            <a:r>
              <a:rPr lang="en-US" altLang="ko-KR" b="1" dirty="0"/>
              <a:t>, hbo2 : </a:t>
            </a:r>
            <a:r>
              <a:rPr lang="ko-KR" altLang="en-US" b="1" dirty="0" err="1"/>
              <a:t>옥시헤모글로빈</a:t>
            </a:r>
            <a:r>
              <a:rPr lang="ko-KR" altLang="en-US" b="1" dirty="0"/>
              <a:t> 농도 </a:t>
            </a:r>
            <a:r>
              <a:rPr lang="en-US" altLang="ko-KR" b="1" dirty="0"/>
              <a:t>(</a:t>
            </a:r>
            <a:r>
              <a:rPr lang="ko-KR" altLang="en-US" b="1" dirty="0"/>
              <a:t>혈중 산소 포화도</a:t>
            </a:r>
            <a:r>
              <a:rPr lang="en-US" altLang="ko-KR" b="1" dirty="0"/>
              <a:t>)</a:t>
            </a:r>
          </a:p>
        </p:txBody>
      </p:sp>
      <p:pic>
        <p:nvPicPr>
          <p:cNvPr id="6146" name="Picture 2" descr="python image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83" y="1926081"/>
            <a:ext cx="5307283" cy="449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ython image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995" y="2264536"/>
            <a:ext cx="5252988" cy="315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49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05600"/>
            <a:ext cx="12192000" cy="2057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17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79654"/>
          <a:stretch/>
        </p:blipFill>
        <p:spPr>
          <a:xfrm>
            <a:off x="0" y="968828"/>
            <a:ext cx="3418114" cy="2061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6852" y="507163"/>
            <a:ext cx="3991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1C1C1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DATA DESCRIPTION</a:t>
            </a:r>
            <a:endParaRPr lang="ko-KR" altLang="en-US" sz="2400" dirty="0" smtClean="0">
              <a:solidFill>
                <a:srgbClr val="1C1C1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ko-KR" altLang="en-US" sz="2400" dirty="0">
              <a:solidFill>
                <a:srgbClr val="1C1C1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3137" y="1951719"/>
            <a:ext cx="4072217" cy="441732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144852" y="1245827"/>
            <a:ext cx="90471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err="1"/>
              <a:t>ca</a:t>
            </a:r>
            <a:r>
              <a:rPr lang="en-US" altLang="ko-KR" b="1" dirty="0"/>
              <a:t> : </a:t>
            </a:r>
            <a:r>
              <a:rPr lang="ko-KR" altLang="en-US" b="1" dirty="0"/>
              <a:t>칼슘 농도</a:t>
            </a:r>
            <a:r>
              <a:rPr lang="en-US" altLang="ko-KR" b="1" dirty="0"/>
              <a:t>, </a:t>
            </a:r>
            <a:r>
              <a:rPr lang="en-US" altLang="ko-KR" b="1" dirty="0" err="1"/>
              <a:t>na</a:t>
            </a:r>
            <a:r>
              <a:rPr lang="en-US" altLang="ko-KR" b="1" dirty="0"/>
              <a:t> : </a:t>
            </a:r>
            <a:r>
              <a:rPr lang="ko-KR" altLang="en-US" b="1" dirty="0"/>
              <a:t>나트륨 농도 </a:t>
            </a:r>
            <a:r>
              <a:rPr lang="en-US" altLang="ko-KR" b="1" dirty="0"/>
              <a:t>(</a:t>
            </a:r>
            <a:r>
              <a:rPr lang="en-US" altLang="ko-KR" b="1" dirty="0" err="1"/>
              <a:t>na-ca</a:t>
            </a:r>
            <a:r>
              <a:rPr lang="en-US" altLang="ko-KR" b="1" dirty="0"/>
              <a:t> pump)</a:t>
            </a:r>
          </a:p>
        </p:txBody>
      </p:sp>
      <p:pic>
        <p:nvPicPr>
          <p:cNvPr id="7172" name="Picture 4" descr="CV Physiology | Sodium-Calcium Exchange in Cardiac Cell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444" y="2510039"/>
            <a:ext cx="5210818" cy="279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06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05600"/>
            <a:ext cx="12192000" cy="2057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17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79654"/>
          <a:stretch/>
        </p:blipFill>
        <p:spPr>
          <a:xfrm>
            <a:off x="0" y="968828"/>
            <a:ext cx="3418114" cy="2061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3705" y="459201"/>
            <a:ext cx="3224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1C1C1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 EDA</a:t>
            </a:r>
            <a:endParaRPr lang="ko-KR" altLang="en-US" sz="2400" dirty="0">
              <a:solidFill>
                <a:srgbClr val="1C1C1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9585" y="1430493"/>
            <a:ext cx="6375306" cy="464017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426667" y="528636"/>
            <a:ext cx="90471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 smtClean="0"/>
              <a:t>결측치</a:t>
            </a:r>
            <a:r>
              <a:rPr lang="en-US" altLang="ko-KR" dirty="0" smtClean="0"/>
              <a:t> </a:t>
            </a:r>
            <a:r>
              <a:rPr lang="ko-KR" altLang="en-US" dirty="0" smtClean="0"/>
              <a:t>확인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0395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932</Words>
  <Application>Microsoft Office PowerPoint</Application>
  <PresentationFormat>와이드스크린</PresentationFormat>
  <Paragraphs>143</Paragraphs>
  <Slides>34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9" baseType="lpstr">
      <vt:lpstr>Helvetica Neue</vt:lpstr>
      <vt:lpstr>HY견고딕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student</dc:creator>
  <cp:lastModifiedBy>student</cp:lastModifiedBy>
  <cp:revision>21</cp:revision>
  <dcterms:created xsi:type="dcterms:W3CDTF">2020-08-26T05:56:19Z</dcterms:created>
  <dcterms:modified xsi:type="dcterms:W3CDTF">2020-08-26T08:24:32Z</dcterms:modified>
</cp:coreProperties>
</file>